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5"/>
  </p:notesMasterIdLst>
  <p:handoutMasterIdLst>
    <p:handoutMasterId r:id="rId66"/>
  </p:handoutMasterIdLst>
  <p:sldIdLst>
    <p:sldId id="1778" r:id="rId2"/>
    <p:sldId id="1852" r:id="rId3"/>
    <p:sldId id="1777" r:id="rId4"/>
    <p:sldId id="1928" r:id="rId5"/>
    <p:sldId id="1924" r:id="rId6"/>
    <p:sldId id="1929" r:id="rId7"/>
    <p:sldId id="1930" r:id="rId8"/>
    <p:sldId id="1931" r:id="rId9"/>
    <p:sldId id="1933" r:id="rId10"/>
    <p:sldId id="1934" r:id="rId11"/>
    <p:sldId id="1907" r:id="rId12"/>
    <p:sldId id="1938" r:id="rId13"/>
    <p:sldId id="1845" r:id="rId14"/>
    <p:sldId id="1779" r:id="rId15"/>
    <p:sldId id="1780" r:id="rId16"/>
    <p:sldId id="1781" r:id="rId17"/>
    <p:sldId id="1782" r:id="rId18"/>
    <p:sldId id="1783" r:id="rId19"/>
    <p:sldId id="1784" r:id="rId20"/>
    <p:sldId id="1785" r:id="rId21"/>
    <p:sldId id="1786" r:id="rId22"/>
    <p:sldId id="1787" r:id="rId23"/>
    <p:sldId id="1788" r:id="rId24"/>
    <p:sldId id="1846" r:id="rId25"/>
    <p:sldId id="1792" r:id="rId26"/>
    <p:sldId id="1841" r:id="rId27"/>
    <p:sldId id="1791" r:id="rId28"/>
    <p:sldId id="1797" r:id="rId29"/>
    <p:sldId id="1798" r:id="rId30"/>
    <p:sldId id="1853" r:id="rId31"/>
    <p:sldId id="1799" r:id="rId32"/>
    <p:sldId id="1802" r:id="rId33"/>
    <p:sldId id="1794" r:id="rId34"/>
    <p:sldId id="1795" r:id="rId35"/>
    <p:sldId id="1854" r:id="rId36"/>
    <p:sldId id="1803" r:id="rId37"/>
    <p:sldId id="1804" r:id="rId38"/>
    <p:sldId id="1800" r:id="rId39"/>
    <p:sldId id="1805" r:id="rId40"/>
    <p:sldId id="1806" r:id="rId41"/>
    <p:sldId id="1809" r:id="rId42"/>
    <p:sldId id="1811" r:id="rId43"/>
    <p:sldId id="1813" r:id="rId44"/>
    <p:sldId id="1814" r:id="rId45"/>
    <p:sldId id="1815" r:id="rId46"/>
    <p:sldId id="1818" r:id="rId47"/>
    <p:sldId id="1816" r:id="rId48"/>
    <p:sldId id="1824" r:id="rId49"/>
    <p:sldId id="1825" r:id="rId50"/>
    <p:sldId id="1826" r:id="rId51"/>
    <p:sldId id="1827" r:id="rId52"/>
    <p:sldId id="1820" r:id="rId53"/>
    <p:sldId id="1821" r:id="rId54"/>
    <p:sldId id="1822" r:id="rId55"/>
    <p:sldId id="1828" r:id="rId56"/>
    <p:sldId id="1829" r:id="rId57"/>
    <p:sldId id="1830" r:id="rId58"/>
    <p:sldId id="1831" r:id="rId59"/>
    <p:sldId id="1832" r:id="rId60"/>
    <p:sldId id="1833" r:id="rId61"/>
    <p:sldId id="1834" r:id="rId62"/>
    <p:sldId id="1836" r:id="rId63"/>
    <p:sldId id="1837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D6"/>
    <a:srgbClr val="FEFDD4"/>
    <a:srgbClr val="FFF6C5"/>
    <a:srgbClr val="FFF1B0"/>
    <a:srgbClr val="FFEBA8"/>
    <a:srgbClr val="EC3300"/>
    <a:srgbClr val="0E7AA9"/>
    <a:srgbClr val="008000"/>
    <a:srgbClr val="8B6E13"/>
    <a:srgbClr val="C95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2" autoAdjust="0"/>
    <p:restoredTop sz="88272" autoAdjust="0"/>
  </p:normalViewPr>
  <p:slideViewPr>
    <p:cSldViewPr>
      <p:cViewPr>
        <p:scale>
          <a:sx n="120" d="100"/>
          <a:sy n="120" d="100"/>
        </p:scale>
        <p:origin x="216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83C50B-6054-455F-90D6-FB2A8A57E03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8D0B29-4241-4399-A6C3-41F5433E7A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Quiz 5 is due Tonight by 11:59pm (no late days)</a:t>
          </a:r>
        </a:p>
      </dgm:t>
    </dgm:pt>
    <dgm:pt modelId="{E47BFA79-C5A5-41FE-89B6-A7D442D1BADC}" type="parTrans" cxnId="{ABEAD8F4-F414-45F8-8BAB-04CF35453C17}">
      <dgm:prSet/>
      <dgm:spPr/>
      <dgm:t>
        <a:bodyPr/>
        <a:lstStyle/>
        <a:p>
          <a:endParaRPr lang="en-US"/>
        </a:p>
      </dgm:t>
    </dgm:pt>
    <dgm:pt modelId="{FF49A62F-09B9-4824-860D-A57C33BFD23C}" type="sibTrans" cxnId="{ABEAD8F4-F414-45F8-8BAB-04CF35453C17}">
      <dgm:prSet/>
      <dgm:spPr/>
      <dgm:t>
        <a:bodyPr/>
        <a:lstStyle/>
        <a:p>
          <a:endParaRPr lang="en-US"/>
        </a:p>
      </dgm:t>
    </dgm:pt>
    <dgm:pt modelId="{B300A597-B889-4E59-ABDD-437047D2ACA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HW6 is due on </a:t>
          </a:r>
          <a:r>
            <a:rPr lang="en-US" dirty="0" err="1"/>
            <a:t>Wedneday</a:t>
          </a:r>
          <a:endParaRPr lang="en-US" dirty="0"/>
        </a:p>
      </dgm:t>
    </dgm:pt>
    <dgm:pt modelId="{7C89342F-F0B4-4731-9E06-7410BAA11441}" type="parTrans" cxnId="{A920EB66-4E1A-4D44-8375-5349B68CCF48}">
      <dgm:prSet/>
      <dgm:spPr/>
      <dgm:t>
        <a:bodyPr/>
        <a:lstStyle/>
        <a:p>
          <a:endParaRPr lang="en-US"/>
        </a:p>
      </dgm:t>
    </dgm:pt>
    <dgm:pt modelId="{74B5C8E1-4E2C-459E-85B2-55D1610E0771}" type="sibTrans" cxnId="{A920EB66-4E1A-4D44-8375-5349B68CCF48}">
      <dgm:prSet/>
      <dgm:spPr/>
      <dgm:t>
        <a:bodyPr/>
        <a:lstStyle/>
        <a:p>
          <a:endParaRPr lang="en-US"/>
        </a:p>
      </dgm:t>
    </dgm:pt>
    <dgm:pt modelId="{FA6F86CD-E4C6-45E4-86A1-A834C01437A2}" type="pres">
      <dgm:prSet presAssocID="{2583C50B-6054-455F-90D6-FB2A8A57E038}" presName="root" presStyleCnt="0">
        <dgm:presLayoutVars>
          <dgm:dir/>
          <dgm:resizeHandles val="exact"/>
        </dgm:presLayoutVars>
      </dgm:prSet>
      <dgm:spPr/>
    </dgm:pt>
    <dgm:pt modelId="{0C95F5D4-3CC5-4D8D-BD27-16C8D312ED26}" type="pres">
      <dgm:prSet presAssocID="{A48D0B29-4241-4399-A6C3-41F5433E7A67}" presName="compNode" presStyleCnt="0"/>
      <dgm:spPr/>
    </dgm:pt>
    <dgm:pt modelId="{BB7B20E3-0E3B-4E4B-9ECE-B8F32F334FBB}" type="pres">
      <dgm:prSet presAssocID="{A48D0B29-4241-4399-A6C3-41F5433E7A67}" presName="iconBgRect" presStyleLbl="bgShp" presStyleIdx="0" presStyleCnt="2"/>
      <dgm:spPr/>
    </dgm:pt>
    <dgm:pt modelId="{C08A7AEB-4C4D-480E-899D-C8D973B4E87F}" type="pres">
      <dgm:prSet presAssocID="{A48D0B29-4241-4399-A6C3-41F5433E7A6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10983C55-7228-40AC-87AC-7847B9E628AA}" type="pres">
      <dgm:prSet presAssocID="{A48D0B29-4241-4399-A6C3-41F5433E7A67}" presName="spaceRect" presStyleCnt="0"/>
      <dgm:spPr/>
    </dgm:pt>
    <dgm:pt modelId="{2CB5AC62-5A17-4481-94E4-356D126F59F0}" type="pres">
      <dgm:prSet presAssocID="{A48D0B29-4241-4399-A6C3-41F5433E7A67}" presName="textRect" presStyleLbl="revTx" presStyleIdx="0" presStyleCnt="2">
        <dgm:presLayoutVars>
          <dgm:chMax val="1"/>
          <dgm:chPref val="1"/>
        </dgm:presLayoutVars>
      </dgm:prSet>
      <dgm:spPr/>
    </dgm:pt>
    <dgm:pt modelId="{2D85B150-BFDC-6C41-B27E-4FD8812C0F1B}" type="pres">
      <dgm:prSet presAssocID="{FF49A62F-09B9-4824-860D-A57C33BFD23C}" presName="sibTrans" presStyleCnt="0"/>
      <dgm:spPr/>
    </dgm:pt>
    <dgm:pt modelId="{2AF7DC3F-232B-4190-AB23-97BE275EA5BC}" type="pres">
      <dgm:prSet presAssocID="{B300A597-B889-4E59-ABDD-437047D2ACAF}" presName="compNode" presStyleCnt="0"/>
      <dgm:spPr/>
    </dgm:pt>
    <dgm:pt modelId="{9055677D-201A-4CF1-8C5B-4718A68DECB7}" type="pres">
      <dgm:prSet presAssocID="{B300A597-B889-4E59-ABDD-437047D2ACAF}" presName="iconBgRect" presStyleLbl="bgShp" presStyleIdx="1" presStyleCnt="2"/>
      <dgm:spPr/>
    </dgm:pt>
    <dgm:pt modelId="{5A9BA841-81BF-48A8-B7EB-F84F8A9EF40C}" type="pres">
      <dgm:prSet presAssocID="{B300A597-B889-4E59-ABDD-437047D2AC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04548B93-849B-41A3-A3E0-1575B4B0A34E}" type="pres">
      <dgm:prSet presAssocID="{B300A597-B889-4E59-ABDD-437047D2ACAF}" presName="spaceRect" presStyleCnt="0"/>
      <dgm:spPr/>
    </dgm:pt>
    <dgm:pt modelId="{5A5325B3-741C-4C77-AF5E-CE034C86B1FE}" type="pres">
      <dgm:prSet presAssocID="{B300A597-B889-4E59-ABDD-437047D2ACA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20EB66-4E1A-4D44-8375-5349B68CCF48}" srcId="{2583C50B-6054-455F-90D6-FB2A8A57E038}" destId="{B300A597-B889-4E59-ABDD-437047D2ACAF}" srcOrd="1" destOrd="0" parTransId="{7C89342F-F0B4-4731-9E06-7410BAA11441}" sibTransId="{74B5C8E1-4E2C-459E-85B2-55D1610E0771}"/>
    <dgm:cxn modelId="{7656157F-A0D4-D54F-BA06-3E05BF4EF779}" type="presOf" srcId="{A48D0B29-4241-4399-A6C3-41F5433E7A67}" destId="{2CB5AC62-5A17-4481-94E4-356D126F59F0}" srcOrd="0" destOrd="0" presId="urn:microsoft.com/office/officeart/2018/5/layout/IconCircleLabelList"/>
    <dgm:cxn modelId="{2AB9E180-62BD-C14D-8716-ED17BE1F6A5A}" type="presOf" srcId="{2583C50B-6054-455F-90D6-FB2A8A57E038}" destId="{FA6F86CD-E4C6-45E4-86A1-A834C01437A2}" srcOrd="0" destOrd="0" presId="urn:microsoft.com/office/officeart/2018/5/layout/IconCircleLabelList"/>
    <dgm:cxn modelId="{DDE73581-975E-7242-83D8-A364E493F42D}" type="presOf" srcId="{B300A597-B889-4E59-ABDD-437047D2ACAF}" destId="{5A5325B3-741C-4C77-AF5E-CE034C86B1FE}" srcOrd="0" destOrd="0" presId="urn:microsoft.com/office/officeart/2018/5/layout/IconCircleLabelList"/>
    <dgm:cxn modelId="{ABEAD8F4-F414-45F8-8BAB-04CF35453C17}" srcId="{2583C50B-6054-455F-90D6-FB2A8A57E038}" destId="{A48D0B29-4241-4399-A6C3-41F5433E7A67}" srcOrd="0" destOrd="0" parTransId="{E47BFA79-C5A5-41FE-89B6-A7D442D1BADC}" sibTransId="{FF49A62F-09B9-4824-860D-A57C33BFD23C}"/>
    <dgm:cxn modelId="{91D7F5CF-F429-FF41-96DD-F9CCAD54DFED}" type="presParOf" srcId="{FA6F86CD-E4C6-45E4-86A1-A834C01437A2}" destId="{0C95F5D4-3CC5-4D8D-BD27-16C8D312ED26}" srcOrd="0" destOrd="0" presId="urn:microsoft.com/office/officeart/2018/5/layout/IconCircleLabelList"/>
    <dgm:cxn modelId="{FA94763D-C411-F64F-A3B9-7084C58F5F78}" type="presParOf" srcId="{0C95F5D4-3CC5-4D8D-BD27-16C8D312ED26}" destId="{BB7B20E3-0E3B-4E4B-9ECE-B8F32F334FBB}" srcOrd="0" destOrd="0" presId="urn:microsoft.com/office/officeart/2018/5/layout/IconCircleLabelList"/>
    <dgm:cxn modelId="{579198FF-61D0-544F-8D26-EA609E085319}" type="presParOf" srcId="{0C95F5D4-3CC5-4D8D-BD27-16C8D312ED26}" destId="{C08A7AEB-4C4D-480E-899D-C8D973B4E87F}" srcOrd="1" destOrd="0" presId="urn:microsoft.com/office/officeart/2018/5/layout/IconCircleLabelList"/>
    <dgm:cxn modelId="{03C2327B-C841-2646-BE09-E427129404B5}" type="presParOf" srcId="{0C95F5D4-3CC5-4D8D-BD27-16C8D312ED26}" destId="{10983C55-7228-40AC-87AC-7847B9E628AA}" srcOrd="2" destOrd="0" presId="urn:microsoft.com/office/officeart/2018/5/layout/IconCircleLabelList"/>
    <dgm:cxn modelId="{2BEDD4D0-D9DF-4146-94F7-4CB65C97386B}" type="presParOf" srcId="{0C95F5D4-3CC5-4D8D-BD27-16C8D312ED26}" destId="{2CB5AC62-5A17-4481-94E4-356D126F59F0}" srcOrd="3" destOrd="0" presId="urn:microsoft.com/office/officeart/2018/5/layout/IconCircleLabelList"/>
    <dgm:cxn modelId="{13F82402-B140-F147-A962-C1E4D1126158}" type="presParOf" srcId="{FA6F86CD-E4C6-45E4-86A1-A834C01437A2}" destId="{2D85B150-BFDC-6C41-B27E-4FD8812C0F1B}" srcOrd="1" destOrd="0" presId="urn:microsoft.com/office/officeart/2018/5/layout/IconCircleLabelList"/>
    <dgm:cxn modelId="{F104EDA3-7A23-3148-807B-AFBC1C703B7B}" type="presParOf" srcId="{FA6F86CD-E4C6-45E4-86A1-A834C01437A2}" destId="{2AF7DC3F-232B-4190-AB23-97BE275EA5BC}" srcOrd="2" destOrd="0" presId="urn:microsoft.com/office/officeart/2018/5/layout/IconCircleLabelList"/>
    <dgm:cxn modelId="{85F8A30C-7CF0-9946-8966-1E1B959533A6}" type="presParOf" srcId="{2AF7DC3F-232B-4190-AB23-97BE275EA5BC}" destId="{9055677D-201A-4CF1-8C5B-4718A68DECB7}" srcOrd="0" destOrd="0" presId="urn:microsoft.com/office/officeart/2018/5/layout/IconCircleLabelList"/>
    <dgm:cxn modelId="{879F7477-CFC5-D743-812D-EAAD933F8A84}" type="presParOf" srcId="{2AF7DC3F-232B-4190-AB23-97BE275EA5BC}" destId="{5A9BA841-81BF-48A8-B7EB-F84F8A9EF40C}" srcOrd="1" destOrd="0" presId="urn:microsoft.com/office/officeart/2018/5/layout/IconCircleLabelList"/>
    <dgm:cxn modelId="{F76AA29C-7CAB-AA48-9202-EC70FC4103A8}" type="presParOf" srcId="{2AF7DC3F-232B-4190-AB23-97BE275EA5BC}" destId="{04548B93-849B-41A3-A3E0-1575B4B0A34E}" srcOrd="2" destOrd="0" presId="urn:microsoft.com/office/officeart/2018/5/layout/IconCircleLabelList"/>
    <dgm:cxn modelId="{BB0923C9-6F76-D446-9ADD-DE91F19E8B7A}" type="presParOf" srcId="{2AF7DC3F-232B-4190-AB23-97BE275EA5BC}" destId="{5A5325B3-741C-4C77-AF5E-CE034C86B1F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B20E3-0E3B-4E4B-9ECE-B8F32F334FBB}">
      <dsp:nvSpPr>
        <dsp:cNvPr id="0" name=""/>
        <dsp:cNvSpPr/>
      </dsp:nvSpPr>
      <dsp:spPr>
        <a:xfrm>
          <a:off x="709509" y="160539"/>
          <a:ext cx="2093062" cy="2093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A7AEB-4C4D-480E-899D-C8D973B4E87F}">
      <dsp:nvSpPr>
        <dsp:cNvPr id="0" name=""/>
        <dsp:cNvSpPr/>
      </dsp:nvSpPr>
      <dsp:spPr>
        <a:xfrm>
          <a:off x="1155571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AC62-5A17-4481-94E4-356D126F59F0}">
      <dsp:nvSpPr>
        <dsp:cNvPr id="0" name=""/>
        <dsp:cNvSpPr/>
      </dsp:nvSpPr>
      <dsp:spPr>
        <a:xfrm>
          <a:off x="40415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Quiz 5 is due Tonight by 11:59pm (no late days)</a:t>
          </a:r>
        </a:p>
      </dsp:txBody>
      <dsp:txXfrm>
        <a:off x="40415" y="2905540"/>
        <a:ext cx="3431250" cy="720000"/>
      </dsp:txXfrm>
    </dsp:sp>
    <dsp:sp modelId="{9055677D-201A-4CF1-8C5B-4718A68DECB7}">
      <dsp:nvSpPr>
        <dsp:cNvPr id="0" name=""/>
        <dsp:cNvSpPr/>
      </dsp:nvSpPr>
      <dsp:spPr>
        <a:xfrm>
          <a:off x="4741228" y="160539"/>
          <a:ext cx="2093062" cy="2093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BA841-81BF-48A8-B7EB-F84F8A9EF40C}">
      <dsp:nvSpPr>
        <dsp:cNvPr id="0" name=""/>
        <dsp:cNvSpPr/>
      </dsp:nvSpPr>
      <dsp:spPr>
        <a:xfrm>
          <a:off x="5187290" y="606602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325B3-741C-4C77-AF5E-CE034C86B1FE}">
      <dsp:nvSpPr>
        <dsp:cNvPr id="0" name=""/>
        <dsp:cNvSpPr/>
      </dsp:nvSpPr>
      <dsp:spPr>
        <a:xfrm>
          <a:off x="4072134" y="2905540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HW6 is due on </a:t>
          </a:r>
          <a:r>
            <a:rPr lang="en-US" sz="2300" kern="1200" dirty="0" err="1"/>
            <a:t>Wedneday</a:t>
          </a:r>
          <a:endParaRPr lang="en-US" sz="2300" kern="1200" dirty="0"/>
        </a:p>
      </dsp:txBody>
      <dsp:txXfrm>
        <a:off x="4072134" y="2905540"/>
        <a:ext cx="343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=Qk4N5kkifGQ&amp;list=PL2Th9LBsWQq7SWCgd4aMjSIIJkYwgGIZ-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Qualtities</a:t>
            </a:r>
            <a:r>
              <a:rPr lang="en-US" dirty="0"/>
              <a:t>: color, age, value</a:t>
            </a:r>
            <a:r>
              <a:rPr lang="en-US" baseline="0" dirty="0"/>
              <a:t> (good/bad), material, subjective words (amazing)</a:t>
            </a:r>
          </a:p>
          <a:p>
            <a:r>
              <a:rPr lang="en-US" baseline="0" dirty="0"/>
              <a:t>Scalar adjectives.</a:t>
            </a:r>
          </a:p>
          <a:p>
            <a:r>
              <a:rPr lang="en-US" baseline="0" dirty="0"/>
              <a:t>Temperature: lukewarm &lt; warm &lt; hot &lt; boiling &lt; scalding &lt; face-melting. 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languages have adjectives for the concepts of color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age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value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but there are languages without adjectives. In Korean, for example, the words corresponding to English adjectives act as a subclass of verbs, so what is in English an adjective “beautiful” acts in Korean like a verb meaning “to be beautiful”. </a:t>
            </a:r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interpretation of adjective-noun pairs plays a crucial role in tasks such as rec-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ognizing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textual entailment. Formal se-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mantics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often places adjectives into a taxonomy which should dictate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tives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entailment behavior when placed in adjective-noun compounds. However, we show experimentally that the behavior of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adjectives (e.g.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versus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adjectives (e.g.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not as cut and dry as often assumed. For ex- ample, inferences are not always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symmet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while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generally considered to be mutually exclusive with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 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fake ID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considered to entail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discuss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plications of these findings for automated natural language understanding. </a:t>
            </a:r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Privative Non-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 \ N = ;) </a:t>
            </a:r>
            <a:endParaRPr lang="en-US" b="1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anti-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erstwhile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hypothetical imaginary mock onetime past phony simulated spurious virtual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deputy fake former mythical pseudo- would-be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ex- fictional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counterfeit fabricated fictitious 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Plain Non-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Subsective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 6⇢ N and AN \ N 6= ;) </a:t>
            </a:r>
            <a:endParaRPr lang="en-US" b="1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alleged believed dubious future likely possible probable seeming theoretical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apparent debatable erroneous historic mistaken potential proposed so-called uncertain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arguable disputed expected impossible ostensible predicted putative supposed unlikely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assumed doubtful faulty improbable plausible presumed questionable suspicious unsuccessful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05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ran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 extremely quickly yesterday.</a:t>
            </a:r>
          </a:p>
          <a:p>
            <a:endParaRPr lang="en-US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Directional adverbs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locative adverbs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downhill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specify the direction or location of some action;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degree adverbs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somewhat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specify the extent of some action, process, or property;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manner adverbs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slinkily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delicately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describe the manner of some action or process; and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adverbs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the time that some action or event took place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yesterday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Monday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en-US" dirty="0"/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25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Auxiliary verbs:</a:t>
            </a:r>
          </a:p>
          <a:p>
            <a:r>
              <a:rPr lang="en-US" dirty="0"/>
              <a:t>Tense:</a:t>
            </a:r>
            <a:r>
              <a:rPr lang="en-US" baseline="0" dirty="0"/>
              <a:t> when</a:t>
            </a:r>
          </a:p>
          <a:p>
            <a:r>
              <a:rPr lang="en-US" baseline="0" dirty="0"/>
              <a:t>Aspect: still going on?</a:t>
            </a:r>
          </a:p>
          <a:p>
            <a:r>
              <a:rPr lang="en-US" baseline="0" dirty="0"/>
              <a:t>Polarity negation</a:t>
            </a:r>
          </a:p>
          <a:p>
            <a:r>
              <a:rPr lang="en-US" baseline="0" dirty="0"/>
              <a:t>Mood, desirable./ possible </a:t>
            </a:r>
            <a:r>
              <a:rPr lang="en-US" baseline="0" dirty="0" err="1"/>
              <a:t>suggeted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4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CCB – redo this as a graph?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Adj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Noun</a:t>
            </a:r>
          </a:p>
          <a:p>
            <a:pPr marL="228600" indent="-228600">
              <a:buAutoNum type="arabicPeriod"/>
            </a:pPr>
            <a:r>
              <a:rPr lang="en-US" dirty="0"/>
              <a:t>Past tense verb</a:t>
            </a:r>
          </a:p>
          <a:p>
            <a:pPr marL="228600" indent="-228600">
              <a:buAutoNum type="arabicPeriod"/>
            </a:pPr>
            <a:r>
              <a:rPr lang="en-US" dirty="0"/>
              <a:t>Infinitival</a:t>
            </a:r>
            <a:r>
              <a:rPr lang="en-US" baseline="0" dirty="0"/>
              <a:t> </a:t>
            </a:r>
            <a:r>
              <a:rPr lang="en-US" dirty="0"/>
              <a:t>verb</a:t>
            </a:r>
          </a:p>
          <a:p>
            <a:pPr marL="228600" indent="-228600">
              <a:buAutoNum type="arabicPeriod"/>
            </a:pPr>
            <a:r>
              <a:rPr lang="en-US" dirty="0" err="1"/>
              <a:t>Verb+Particle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Adverb (temporal)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9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1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</a:t>
            </a:r>
            <a:r>
              <a:rPr lang="en-US" i="1" dirty="0"/>
              <a:t>a</a:t>
            </a:r>
            <a:r>
              <a:rPr lang="en-US" i="0" dirty="0"/>
              <a:t> can be the determiner, or the letter,</a:t>
            </a:r>
            <a:r>
              <a:rPr lang="en-US" i="0" baseline="0" dirty="0"/>
              <a:t> but the determiner is much more likely.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train on the WSJ training corpus and test on sec-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22-24 of the same corpus the most-frequent-tag baseline achieves an accuracy of 92.34%.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56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Markov model embodies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Markov assumption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probabilities of this sequence: that when predicting the future, the past doesn’t matter, only the present.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= not observed directly.. For example we don’t normally observe part-of-speech tags in a text. Rather, we see words, and must infer the tags from the word sequence.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5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6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33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Hidden Markov Models are trained on tagged corpora.</a:t>
            </a:r>
          </a:p>
          <a:p>
            <a:endParaRPr lang="en-US" dirty="0"/>
          </a:p>
          <a:p>
            <a:r>
              <a:rPr lang="en-US" dirty="0"/>
              <a:t>Fully supervised with MLE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5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7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89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this the same as asking “which is the most likely tag for the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No.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would be the posterior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MD|will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Instead,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will|MD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answers the slightly counterintuitive question “If we were going to generate a MD, how likely is it that this modal would be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?” </a:t>
            </a:r>
            <a:endParaRPr lang="en-US" dirty="0"/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this kind of Bayesian modeling in Chapter 4 on Naive Bayes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classification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recall that this likelihood term is not asking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30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illustration of the two parts of an HMM representation: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probabilities used to compute the prior probability, and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 likelihoods that are associated with each state, one likelihood for each possible observation word.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6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69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9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decoding algorithm for HMMs is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Viterbi algorithm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here.  It is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instance of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programming.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Viterbi algorithm first sets up a probability matrix or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lattice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one column for each observation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one row for each state in the state graph. Each column thus has a cell for each state.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cell of the lattice,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represents the probability that the HMM is in state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seeing the first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 and passing through the most probable state sequence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1,...,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−1, given the HMM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value of each cell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computed by recursively taking the most probable path that could lead us to this cell.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nitial probability distribution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states.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probability that the Markov chain will start with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B probabilities are the Emission probabilities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probabilities are the t</a:t>
            </a:r>
            <a:r>
              <a:rPr lang="en-US" sz="1200" b="0" dirty="0"/>
              <a:t>ransition probabilities.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4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that means 10,000 times faster.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5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recurrent neural network shown unrolled in time. Network layers are copied for each time step, while the weights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shared in common across all time steps.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fact that the computation at time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 the value of the hidden layer from time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− 1 mandates an incremental inference algorithm that proceeds from the start of the sequence to the end. The sequential nature of simple recurrent networks can also be seen by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unrolling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network in time as is shown here.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37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sketch of the lattice for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 will back the bill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showing the possible tags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each word and highlighting the path corresponding to the correct tag sequence through the hidden states. States (parts-of-speech) which have a zero probability of generating a particular word according to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(such as the probability that a determiner DT will be realized as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greyed out.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85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38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Extending the algorithm from bigram to trigram taggers gives a small (perhaps a half point) increase in performance, but conditioning on two previous tags instead of one requires a significant change to the Viterbi algorithm. For each cell, instead of taking a max over transitions from each cell in the previous column, we have to take a max over paths through the cells in the previous two columns, thus considering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rather than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states at every observation.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02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07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beam search version of the previous lattice, showing a beam width of 2. At each time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 (non-zero) states are computed, but then they are sorted and only the best 2 states are propagated forward and the rest are pruned, shown in orange.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way to implement beam search is to keep a fixed number of states instead of all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states. Here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 width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 is a fixed number of states. Alternatively β can be modeled as a fixed percentage of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states, or as a probability threshold.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9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back to open class words.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265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an HMM can achieve very high accuracy, we saw that it requires a number of architectural innovations to deal with unknown words, </a:t>
            </a:r>
            <a:r>
              <a:rPr lang="en-US" dirty="0" err="1"/>
              <a:t>backoff</a:t>
            </a:r>
            <a:r>
              <a:rPr lang="en-US" dirty="0"/>
              <a:t>, suffixes, and so on. It would be so much easier if we could add arbitrary features directly into the model in a clean way, but that’s hard for generative models like HMMs.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0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82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HMM to compute the best tag sequence that maximizes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we rely on Bayes’ rule and the likelihood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 MEMM, by contrast, we compute the posterior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directly, training it to discriminate among the possible tag sequences.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schematic view of the HMM (top) and MEMM (bottom) representation of the probability computation for the correct sequence of tags for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sentence. The HMM computes the likelihood of the observation given the hidden state, while the MEMM computes the posterior of each state, conditioned on the previous state and current observation. 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5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basic MEMM part-of-speech tagger conditions on the observation word it- self, neighboring words, and previous tags, and various combinations, using feature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4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speech tagging with a simple RNN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07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2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 classification using a simple RNN combined with a feedforward net- work. The final hidden state from the RNN is used as the input to a feedforward network that performs the classification.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in this approach there are no intermediate outputs for the words in the sequence preceding the last element. Therefore, there are no loss terms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those elements. Instead, the loss function used to train the weights in the network is based entirely on the final text classification task. Specifically, the out- put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from the feedforward classifier together with a cross- entropy loss drives the training. The error signal from the classification 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backprop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the way through the weights in the feedforward classifier through, to its input, and then through to the three sets of weights in the RNN. This combination of a simple recurrent network with a feedforward classifier is our first example of a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neural 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And the training regimen that uses the loss from a downstream application to adjust the weights all the way through the network is referred to as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end-to-end training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Language Models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GPT: Improving Language Understanding by Generative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PreTraining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BERT: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idirectional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ncoder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epresentations from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ransformers.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24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 nouns: Professor Marcus, University of Pennsylvania, NRA</a:t>
            </a:r>
          </a:p>
          <a:p>
            <a:r>
              <a:rPr lang="en-US" dirty="0"/>
              <a:t>Count</a:t>
            </a:r>
            <a:r>
              <a:rPr lang="en-US" baseline="0" dirty="0"/>
              <a:t> nouns: cats, democracy, cereal.  One cat, two cats. (grammatical)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Mass nouns: snow, salt, communism. *One snow, *two snows. (ungrammatical)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nouns can also appear without articles where singular count nouns cannot: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 is white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*Goat is white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cat is cute. (grammatical)</a:t>
            </a:r>
          </a:p>
          <a:p>
            <a:r>
              <a:rPr lang="en-US" baseline="0" dirty="0"/>
              <a:t>*Cat is cute</a:t>
            </a:r>
            <a:endParaRPr lang="en-US" dirty="0"/>
          </a:p>
          <a:p>
            <a:r>
              <a:rPr lang="en-US" dirty="0"/>
              <a:t>Cats are cute</a:t>
            </a:r>
          </a:p>
          <a:p>
            <a:endParaRPr lang="en-US" dirty="0"/>
          </a:p>
          <a:p>
            <a:r>
              <a:rPr lang="en-US" dirty="0"/>
              <a:t>The snow is white.</a:t>
            </a:r>
          </a:p>
          <a:p>
            <a:r>
              <a:rPr lang="en-US" dirty="0"/>
              <a:t>Snow is</a:t>
            </a:r>
            <a:r>
              <a:rPr lang="en-US" baseline="0" dirty="0"/>
              <a:t> white (grammatical)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 nouns allow grammatical enumeration, occurring in both the singular and plural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goat/goats, relationship/relationships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they can be counted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goat, two goats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Mass nouns are used when something is conceptualized as a homogeneous group. So words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snow, salt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communism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not counted (i.e.,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*two snows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*two communisms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Mass nouns can also appear without articles where singular count nouns cannot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 is white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*Goat is white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suffix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He/she/it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computes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+s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Non-3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They/you/I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74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Compute</a:t>
            </a:r>
          </a:p>
          <a:p>
            <a:pPr rtl="0" eaLnBrk="1" fontAlgn="t" latinLnBrk="0" hangingPunct="1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	it computes +s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Non-3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singular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2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2/24/20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hyperlink" Target="https://allennlp.org/elmo" TargetMode="External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openai.com/better-language-models/" TargetMode="External"/><Relationship Id="rId5" Type="http://schemas.openxmlformats.org/officeDocument/2006/relationships/hyperlink" Target="https://arxiv.org/pdf/1810.04805.pdf" TargetMode="External"/><Relationship Id="rId10" Type="http://schemas.openxmlformats.org/officeDocument/2006/relationships/hyperlink" Target="https://play.aidungeon.io/" TargetMode="External"/><Relationship Id="rId4" Type="http://schemas.openxmlformats.org/officeDocument/2006/relationships/hyperlink" Target="https://blog.openai.com/language-unsupervised/" TargetMode="External"/><Relationship Id="rId9" Type="http://schemas.openxmlformats.org/officeDocument/2006/relationships/hyperlink" Target="https://talktotransformer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Schoolhouse Rock</a:t>
            </a:r>
          </a:p>
        </p:txBody>
      </p:sp>
      <p:pic>
        <p:nvPicPr>
          <p:cNvPr id="4" name="Schoolhouse Rock Nou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737361"/>
            <a:ext cx="6828191" cy="5120639"/>
          </a:xfrm>
        </p:spPr>
      </p:pic>
    </p:spTree>
    <p:extLst>
      <p:ext uri="{BB962C8B-B14F-4D97-AF65-F5344CB8AC3E}">
        <p14:creationId xmlns:p14="http://schemas.microsoft.com/office/powerpoint/2010/main" val="27998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RNNs for sequence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8799"/>
            <a:ext cx="7086600" cy="46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the art neural 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hlinkClick r:id="rId3"/>
              </a:rPr>
              <a:t>ELMo</a:t>
            </a:r>
            <a:endParaRPr lang="en-US" sz="4000" dirty="0"/>
          </a:p>
          <a:p>
            <a:r>
              <a:rPr lang="en-US" sz="4000" dirty="0">
                <a:hlinkClick r:id="rId4"/>
              </a:rPr>
              <a:t>GPT</a:t>
            </a:r>
            <a:endParaRPr lang="en-US" sz="4000" dirty="0"/>
          </a:p>
          <a:p>
            <a:r>
              <a:rPr lang="en-US" sz="4000" dirty="0">
                <a:hlinkClick r:id="rId5"/>
              </a:rPr>
              <a:t>BERT</a:t>
            </a:r>
            <a:endParaRPr lang="en-US" sz="4000" dirty="0"/>
          </a:p>
          <a:p>
            <a:r>
              <a:rPr lang="en-US" sz="4000" dirty="0">
                <a:hlinkClick r:id="rId6"/>
              </a:rPr>
              <a:t>GPT-2</a:t>
            </a:r>
            <a:endParaRPr lang="en-US" sz="40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789" y="2835275"/>
            <a:ext cx="3287211" cy="4022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1371600"/>
            <a:ext cx="2423705" cy="5562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FBF13-310F-B54D-8751-C37C14086E11}"/>
              </a:ext>
            </a:extLst>
          </p:cNvPr>
          <p:cNvSpPr/>
          <p:nvPr/>
        </p:nvSpPr>
        <p:spPr>
          <a:xfrm>
            <a:off x="864610" y="5489129"/>
            <a:ext cx="3001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talktotransformer.com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26A847-876C-0E48-AB03-E0D91F7DF7E6}"/>
              </a:ext>
            </a:extLst>
          </p:cNvPr>
          <p:cNvSpPr/>
          <p:nvPr/>
        </p:nvSpPr>
        <p:spPr>
          <a:xfrm>
            <a:off x="1083804" y="6032315"/>
            <a:ext cx="2562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</a:t>
            </a:r>
            <a:r>
              <a:rPr lang="en-US" dirty="0" err="1">
                <a:hlinkClick r:id="rId10"/>
              </a:rPr>
              <a:t>play.aidungeon.io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42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403-8A20-CE4E-BFB3-C293D3C3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30C91-9368-3C40-8AED-17ECD5C3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RNNs allow us to process sequences one element at a time.</a:t>
            </a:r>
          </a:p>
          <a:p>
            <a:r>
              <a:rPr lang="en-US" dirty="0"/>
              <a:t>RNNs can have one output per input.  The output at a point in time is based on the current input and the hidden layer from the previous step.</a:t>
            </a:r>
          </a:p>
          <a:p>
            <a:r>
              <a:rPr lang="en-US" dirty="0"/>
              <a:t>RNNs can be trained similarly to feed forward NNs are using backpropagation through time.</a:t>
            </a:r>
          </a:p>
          <a:p>
            <a:r>
              <a:rPr lang="en-US" dirty="0"/>
              <a:t>Applications: LMs, generation, sequence labeling like POS tagging, sequence classification. </a:t>
            </a:r>
          </a:p>
          <a:p>
            <a:endParaRPr lang="en-US" dirty="0"/>
          </a:p>
          <a:p>
            <a:r>
              <a:rPr lang="en-US" dirty="0"/>
              <a:t>Next time: </a:t>
            </a:r>
            <a:r>
              <a:rPr lang="en-US"/>
              <a:t>POS tagging!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Part of Speech Tagging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 8</a:t>
            </a:r>
          </a:p>
        </p:txBody>
      </p:sp>
    </p:spTree>
    <p:extLst>
      <p:ext uri="{BB962C8B-B14F-4D97-AF65-F5344CB8AC3E}">
        <p14:creationId xmlns:p14="http://schemas.microsoft.com/office/powerpoint/2010/main" val="323882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Ancient Greek tag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1845734"/>
            <a:ext cx="2804160" cy="4023360"/>
          </a:xfrm>
        </p:spPr>
        <p:txBody>
          <a:bodyPr/>
          <a:lstStyle/>
          <a:p>
            <a:r>
              <a:rPr lang="en-US" b="1" dirty="0"/>
              <a:t>(c. 100 BC)</a:t>
            </a:r>
          </a:p>
          <a:p>
            <a:r>
              <a:rPr lang="en-US" dirty="0"/>
              <a:t>Noun</a:t>
            </a:r>
          </a:p>
          <a:p>
            <a:r>
              <a:rPr lang="en-US" dirty="0"/>
              <a:t>Verb</a:t>
            </a:r>
          </a:p>
          <a:p>
            <a:r>
              <a:rPr lang="en-US" dirty="0"/>
              <a:t>Pronoun</a:t>
            </a:r>
          </a:p>
          <a:p>
            <a:r>
              <a:rPr lang="en-US" dirty="0"/>
              <a:t>Preposition</a:t>
            </a:r>
          </a:p>
          <a:p>
            <a:r>
              <a:rPr lang="en-US" dirty="0"/>
              <a:t>Adverb</a:t>
            </a:r>
          </a:p>
          <a:p>
            <a:r>
              <a:rPr lang="en-US" dirty="0"/>
              <a:t>Conjunction</a:t>
            </a:r>
          </a:p>
          <a:p>
            <a:r>
              <a:rPr lang="en-US" dirty="0"/>
              <a:t>Participle</a:t>
            </a:r>
          </a:p>
          <a:p>
            <a:r>
              <a:rPr lang="en-US" dirty="0"/>
              <a:t>Article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45734"/>
            <a:ext cx="503135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Schoolhouse Rock tag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1845734"/>
            <a:ext cx="2804160" cy="485986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(c. 1970)</a:t>
            </a:r>
          </a:p>
          <a:p>
            <a:r>
              <a:rPr lang="en-US" dirty="0"/>
              <a:t>Noun</a:t>
            </a:r>
          </a:p>
          <a:p>
            <a:r>
              <a:rPr lang="en-US" dirty="0"/>
              <a:t>Verb</a:t>
            </a:r>
          </a:p>
          <a:p>
            <a:r>
              <a:rPr lang="en-US" dirty="0"/>
              <a:t>Pronoun</a:t>
            </a:r>
          </a:p>
          <a:p>
            <a:r>
              <a:rPr lang="en-US" dirty="0"/>
              <a:t>Preposition</a:t>
            </a:r>
          </a:p>
          <a:p>
            <a:r>
              <a:rPr lang="en-US" dirty="0"/>
              <a:t>Adverb</a:t>
            </a:r>
          </a:p>
          <a:p>
            <a:r>
              <a:rPr lang="en-US" dirty="0"/>
              <a:t>Conjunction</a:t>
            </a:r>
          </a:p>
          <a:p>
            <a:r>
              <a:rPr lang="en-US" strike="sngStrike" dirty="0"/>
              <a:t>Participle</a:t>
            </a:r>
          </a:p>
          <a:p>
            <a:r>
              <a:rPr lang="en-US" strike="sngStrike" dirty="0"/>
              <a:t>Article</a:t>
            </a:r>
          </a:p>
          <a:p>
            <a:r>
              <a:rPr lang="en-US" dirty="0"/>
              <a:t>Adjective</a:t>
            </a:r>
          </a:p>
          <a:p>
            <a:r>
              <a:rPr lang="en-US" dirty="0"/>
              <a:t>Interjection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45734"/>
            <a:ext cx="4572000" cy="30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03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word in the vocabulary belongs to one or more of these word classes.</a:t>
            </a:r>
          </a:p>
          <a:p>
            <a:r>
              <a:rPr lang="en-US" sz="2400" dirty="0"/>
              <a:t>Assigning the classes to words in a sentence is called part of speech (POS) tagging.</a:t>
            </a:r>
          </a:p>
          <a:p>
            <a:r>
              <a:rPr lang="en-US" sz="2400" dirty="0"/>
              <a:t>Many words can have multiple POS tags.  </a:t>
            </a:r>
            <a:br>
              <a:rPr lang="en-US" sz="2400" dirty="0"/>
            </a:br>
            <a:r>
              <a:rPr lang="en-US" sz="2400" dirty="0"/>
              <a:t>Can you think of some?</a:t>
            </a:r>
          </a:p>
        </p:txBody>
      </p:sp>
    </p:spTree>
    <p:extLst>
      <p:ext uri="{BB962C8B-B14F-4D97-AF65-F5344CB8AC3E}">
        <p14:creationId xmlns:p14="http://schemas.microsoft.com/office/powerpoint/2010/main" val="4159804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major classes: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Noun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Verbs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Adjectives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Adverbs</a:t>
            </a:r>
          </a:p>
          <a:p>
            <a:pPr marL="0" indent="0">
              <a:buNone/>
            </a:pPr>
            <a:r>
              <a:rPr lang="en-US" dirty="0"/>
              <a:t>English has all four but not every language does.</a:t>
            </a:r>
          </a:p>
        </p:txBody>
      </p:sp>
    </p:spTree>
    <p:extLst>
      <p:ext uri="{BB962C8B-B14F-4D97-AF65-F5344CB8AC3E}">
        <p14:creationId xmlns:p14="http://schemas.microsoft.com/office/powerpoint/2010/main" val="192089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663441" cy="4023360"/>
          </a:xfrm>
        </p:spPr>
        <p:txBody>
          <a:bodyPr>
            <a:noAutofit/>
          </a:bodyPr>
          <a:lstStyle/>
          <a:p>
            <a:r>
              <a:rPr lang="en-US" sz="2400" dirty="0"/>
              <a:t>Person, place or thing.</a:t>
            </a:r>
          </a:p>
          <a:p>
            <a:r>
              <a:rPr lang="en-US" sz="2400" b="1" dirty="0"/>
              <a:t>Proper nouns: </a:t>
            </a:r>
            <a:r>
              <a:rPr lang="en-US" sz="2400" dirty="0"/>
              <a:t>names of specific entities or people.</a:t>
            </a:r>
          </a:p>
          <a:p>
            <a:r>
              <a:rPr lang="en-US" sz="2400" b="1" dirty="0"/>
              <a:t>Common nouns</a:t>
            </a:r>
          </a:p>
          <a:p>
            <a:pPr lvl="1"/>
            <a:r>
              <a:rPr lang="en-US" sz="2400" b="1" dirty="0"/>
              <a:t>Count nouns - </a:t>
            </a:r>
            <a:r>
              <a:rPr lang="en-US" sz="2400" dirty="0"/>
              <a:t>allow grammatical enumeration, occurring in both singular and plural.</a:t>
            </a:r>
          </a:p>
          <a:p>
            <a:pPr lvl="1"/>
            <a:r>
              <a:rPr lang="en-US" sz="2400" b="1" dirty="0"/>
              <a:t>Mass nouns - </a:t>
            </a:r>
            <a:r>
              <a:rPr lang="en-US" sz="2400" dirty="0"/>
              <a:t> conceptualized as homogenous groups.  Cannot be pluralized.  Can appear without determiners even in singular form.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8340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5196841" cy="4023360"/>
          </a:xfrm>
        </p:spPr>
        <p:txBody>
          <a:bodyPr>
            <a:noAutofit/>
          </a:bodyPr>
          <a:lstStyle/>
          <a:p>
            <a:r>
              <a:rPr lang="en-US" sz="2400" dirty="0"/>
              <a:t>Words describing actions and processes.</a:t>
            </a:r>
          </a:p>
          <a:p>
            <a:r>
              <a:rPr lang="en-US" sz="2400" dirty="0"/>
              <a:t>English verbs have inflectional markers.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76400" y="3429000"/>
          <a:ext cx="6248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5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baseline="0" dirty="0"/>
                        <a:t> person singular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Non-3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person singular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Progressive (</a:t>
                      </a:r>
                      <a:r>
                        <a:rPr lang="en-US" dirty="0" err="1"/>
                        <a:t>ing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9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30B5-4437-2D4F-8CC7-D8E2D0DF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/>
              <a:t>Reminders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5C8ED30-5E08-4A1D-947C-EBB43F2B6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522924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8408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5196841" cy="4023360"/>
          </a:xfrm>
        </p:spPr>
        <p:txBody>
          <a:bodyPr>
            <a:noAutofit/>
          </a:bodyPr>
          <a:lstStyle/>
          <a:p>
            <a:r>
              <a:rPr lang="en-US" sz="2400" dirty="0"/>
              <a:t>Words describing actions and processes.</a:t>
            </a:r>
          </a:p>
          <a:p>
            <a:r>
              <a:rPr lang="en-US" sz="2400" dirty="0"/>
              <a:t>English verbs have inflectional markers.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76400" y="3429000"/>
          <a:ext cx="6248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5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Root: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suffix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en-US" baseline="30000" dirty="0"/>
                        <a:t>rd</a:t>
                      </a:r>
                      <a:r>
                        <a:rPr lang="en-US" baseline="0" dirty="0"/>
                        <a:t> person singular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He/she/it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computes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Non-3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person singular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They/you/I</a:t>
                      </a:r>
                      <a:r>
                        <a:rPr lang="en-US" baseline="0" dirty="0"/>
                        <a:t> compute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Progressive (</a:t>
                      </a:r>
                      <a:r>
                        <a:rPr lang="en-US" dirty="0" err="1"/>
                        <a:t>ing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r>
                        <a:rPr lang="en-US" dirty="0" err="1"/>
                        <a:t>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757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023360"/>
          </a:xfrm>
        </p:spPr>
        <p:txBody>
          <a:bodyPr>
            <a:noAutofit/>
          </a:bodyPr>
          <a:lstStyle/>
          <a:p>
            <a:r>
              <a:rPr lang="en-US" sz="2400" dirty="0"/>
              <a:t>Word that describe properties or qualities.</a:t>
            </a:r>
          </a:p>
        </p:txBody>
      </p:sp>
      <p:pic>
        <p:nvPicPr>
          <p:cNvPr id="5" name="Picture 4" descr="Tweet about order of adjectives in English&#10;">
            <a:extLst>
              <a:ext uri="{FF2B5EF4-FFF2-40B4-BE49-F238E27FC236}">
                <a16:creationId xmlns:a16="http://schemas.microsoft.com/office/drawing/2014/main" id="{3DAF6210-FF2A-8F49-A9BA-3A992E073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2206006"/>
            <a:ext cx="6616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1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101841" cy="897466"/>
          </a:xfrm>
        </p:spPr>
        <p:txBody>
          <a:bodyPr>
            <a:noAutofit/>
          </a:bodyPr>
          <a:lstStyle/>
          <a:p>
            <a:r>
              <a:rPr lang="en-US" sz="2400" dirty="0"/>
              <a:t>Modify verbs or whole verb phrases or other words like adjectives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8359F8-E273-124A-B4CD-A587BCC5B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475032"/>
              </p:ext>
            </p:extLst>
          </p:nvPr>
        </p:nvGraphicFramePr>
        <p:xfrm>
          <a:off x="1447800" y="2971800"/>
          <a:ext cx="64008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1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b="1" dirty="0"/>
                        <a:t>Locatives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here, home, uphill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b="1" dirty="0"/>
                        <a:t>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Very, extremely, extraordinarily, </a:t>
                      </a:r>
                    </a:p>
                    <a:p>
                      <a:r>
                        <a:rPr lang="en-US" baseline="0" dirty="0"/>
                        <a:t>	somewhat, not really,   --</a:t>
                      </a:r>
                      <a:r>
                        <a:rPr lang="en-US" baseline="0" dirty="0" err="1"/>
                        <a:t>ish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b="1" dirty="0"/>
                        <a:t>Manner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slowly, quickly, softly, gently, alluringly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b="1" dirty="0"/>
                        <a:t>Temporal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yesterday, Monday, last semester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99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Classes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766902"/>
              </p:ext>
            </p:extLst>
          </p:nvPr>
        </p:nvGraphicFramePr>
        <p:xfrm>
          <a:off x="822323" y="1846262"/>
          <a:ext cx="7635877" cy="4535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2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3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9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numerals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one, two, </a:t>
                      </a:r>
                      <a:r>
                        <a:rPr lang="en-US" i="1" dirty="0"/>
                        <a:t>n</a:t>
                      </a:r>
                      <a:r>
                        <a:rPr lang="en-US" dirty="0"/>
                        <a:t>th,</a:t>
                      </a:r>
                      <a:r>
                        <a:rPr lang="en-US" baseline="0" dirty="0"/>
                        <a:t> first, second, </a:t>
                      </a:r>
                      <a:r>
                        <a:rPr lang="mr-IN" baseline="0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prepositions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of, on, over, under, to, from, around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determiners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indefinite: some, a, an</a:t>
                      </a:r>
                      <a:br>
                        <a:rPr lang="en-US" dirty="0"/>
                      </a:br>
                      <a:r>
                        <a:rPr lang="en-US" dirty="0"/>
                        <a:t>definite: the, this, that, 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pronouns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she, he, it,</a:t>
                      </a:r>
                      <a:r>
                        <a:rPr lang="en-US" baseline="0" dirty="0"/>
                        <a:t> they, them, who, whoever, whatever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conjunctions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and, or,</a:t>
                      </a:r>
                      <a:r>
                        <a:rPr lang="en-US" baseline="0" dirty="0"/>
                        <a:t> but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r>
                        <a:rPr lang="en-US" dirty="0"/>
                        <a:t>particles (preposition joined to a verb)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knocked </a:t>
                      </a:r>
                      <a:r>
                        <a:rPr lang="en-US" b="1" dirty="0"/>
                        <a:t>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9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auxiliary verbs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63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A92D47-0333-EA49-AB2B-E1E9C570E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834181"/>
              </p:ext>
            </p:extLst>
          </p:nvPr>
        </p:nvGraphicFramePr>
        <p:xfrm>
          <a:off x="533400" y="-7408"/>
          <a:ext cx="8381999" cy="686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94">
                  <a:extLst>
                    <a:ext uri="{9D8B030D-6E8A-4147-A177-3AD203B41FA5}">
                      <a16:colId xmlns:a16="http://schemas.microsoft.com/office/drawing/2014/main" val="3440199552"/>
                    </a:ext>
                  </a:extLst>
                </a:gridCol>
                <a:gridCol w="1709982">
                  <a:extLst>
                    <a:ext uri="{9D8B030D-6E8A-4147-A177-3AD203B41FA5}">
                      <a16:colId xmlns:a16="http://schemas.microsoft.com/office/drawing/2014/main" val="3659778658"/>
                    </a:ext>
                  </a:extLst>
                </a:gridCol>
                <a:gridCol w="1620855">
                  <a:extLst>
                    <a:ext uri="{9D8B030D-6E8A-4147-A177-3AD203B41FA5}">
                      <a16:colId xmlns:a16="http://schemas.microsoft.com/office/drawing/2014/main" val="4041701860"/>
                    </a:ext>
                  </a:extLst>
                </a:gridCol>
                <a:gridCol w="635836">
                  <a:extLst>
                    <a:ext uri="{9D8B030D-6E8A-4147-A177-3AD203B41FA5}">
                      <a16:colId xmlns:a16="http://schemas.microsoft.com/office/drawing/2014/main" val="1310409518"/>
                    </a:ext>
                  </a:extLst>
                </a:gridCol>
                <a:gridCol w="2095501">
                  <a:extLst>
                    <a:ext uri="{9D8B030D-6E8A-4147-A177-3AD203B41FA5}">
                      <a16:colId xmlns:a16="http://schemas.microsoft.com/office/drawing/2014/main" val="3336822320"/>
                    </a:ext>
                  </a:extLst>
                </a:gridCol>
                <a:gridCol w="1450731">
                  <a:extLst>
                    <a:ext uri="{9D8B030D-6E8A-4147-A177-3AD203B41FA5}">
                      <a16:colId xmlns:a16="http://schemas.microsoft.com/office/drawing/2014/main" val="538282473"/>
                    </a:ext>
                  </a:extLst>
                </a:gridCol>
              </a:tblGrid>
              <a:tr h="3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391078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coordinating  conjunction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and, but, or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%, &amp;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051413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cardinal number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one, two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“to”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329948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the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UH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interjection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ah, oops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766463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existential “there”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there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base form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53444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FW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 word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culpa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past tense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00753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proposition/sub-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conj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of, in, by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gerund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eating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77559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JJ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adjective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yellow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past participle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eaten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97569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JJR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adjective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bigger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VBP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non-3sg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713812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JJS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superlative adjective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wildest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VBZ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verb 3sg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eats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85066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item marker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2, One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-determiner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which, that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878230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modal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can, should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-pronoun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what, who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345623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noun, singular or mass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llama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WP$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possessive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whose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73098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noun, plural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llamas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WRB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-adverb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how, where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879688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 noun, sing.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IBM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dollar sign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170066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NNPS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proper noun, plural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Carolinas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pound sign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284412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PDT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predeterminer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all, both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quote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 or “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25226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possessive ending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 quote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’ or ”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589555"/>
                  </a:ext>
                </a:extLst>
              </a:tr>
              <a:tr h="276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PRP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 pronoun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I, you, we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parenthesis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[, (, {, &lt;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21548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PRP$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possessive pronoun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your, one’s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 parenthesis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], ), }, &gt;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044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48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32646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Words are ambiguous, so tagging must resolve disambiguate.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900" dirty="0">
              <a:solidFill>
                <a:schemeClr val="tx1"/>
              </a:solidFill>
            </a:endParaRPr>
          </a:p>
          <a:p>
            <a:endParaRPr lang="en-US" sz="1900" dirty="0">
              <a:solidFill>
                <a:schemeClr val="tx1"/>
              </a:solidFill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The amount of tag ambiguity for word types in the Brown and WSJ corpora from the Treebank-3 (45-tag) tagging. These statistics include punctuation as words, and assume words are kept in their original case.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772400"/>
            <a:ext cx="7772400" cy="246777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C8EB50-0623-7445-9313-06613D382DFE}"/>
              </a:ext>
            </a:extLst>
          </p:cNvPr>
          <p:cNvGraphicFramePr>
            <a:graphicFrameLocks noGrp="1"/>
          </p:cNvGraphicFramePr>
          <p:nvPr/>
        </p:nvGraphicFramePr>
        <p:xfrm>
          <a:off x="822959" y="2438400"/>
          <a:ext cx="74447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580">
                  <a:extLst>
                    <a:ext uri="{9D8B030D-6E8A-4147-A177-3AD203B41FA5}">
                      <a16:colId xmlns:a16="http://schemas.microsoft.com/office/drawing/2014/main" val="1172783316"/>
                    </a:ext>
                  </a:extLst>
                </a:gridCol>
                <a:gridCol w="2481580">
                  <a:extLst>
                    <a:ext uri="{9D8B030D-6E8A-4147-A177-3AD203B41FA5}">
                      <a16:colId xmlns:a16="http://schemas.microsoft.com/office/drawing/2014/main" val="3551656790"/>
                    </a:ext>
                  </a:extLst>
                </a:gridCol>
                <a:gridCol w="2481580">
                  <a:extLst>
                    <a:ext uri="{9D8B030D-6E8A-4147-A177-3AD203B41FA5}">
                      <a16:colId xmlns:a16="http://schemas.microsoft.com/office/drawing/2014/main" val="3175167390"/>
                    </a:ext>
                  </a:extLst>
                </a:gridCol>
              </a:tblGrid>
              <a:tr h="30867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Types: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WSJ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Brown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56281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 Unambiguous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(1 tag)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44,432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86%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45,799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759060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Ambiguous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(2+ tags)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7,025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14%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8,050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65357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422696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Tokens: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29222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Unambiguous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(1 tag)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577,421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45%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384,349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33%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524568"/>
                  </a:ext>
                </a:extLst>
              </a:tr>
              <a:tr h="3086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Ambiguous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(2+ tags)</a:t>
                      </a:r>
                    </a:p>
                  </a:txBody>
                  <a:tcPr>
                    <a:lnL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711,780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55%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786,646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67%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69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965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words have up to 6 tags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22324" y="1846263"/>
          <a:ext cx="7940675" cy="4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6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6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1137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Earnings</a:t>
                      </a:r>
                      <a:r>
                        <a:rPr lang="en-US" sz="2400" baseline="0" dirty="0"/>
                        <a:t> took a </a:t>
                      </a:r>
                      <a:r>
                        <a:rPr lang="en-US" sz="2400" b="1" baseline="0" dirty="0"/>
                        <a:t>back</a:t>
                      </a:r>
                      <a:r>
                        <a:rPr lang="en-US" sz="2400" baseline="0" dirty="0"/>
                        <a:t> seat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 small yard in the </a:t>
                      </a:r>
                      <a:r>
                        <a:rPr lang="en-US" sz="2400" b="1" dirty="0"/>
                        <a:t>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Senators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baseline="0" dirty="0"/>
                        <a:t> the bill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 started to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dirty="0"/>
                        <a:t> towards the 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 </a:t>
                      </a:r>
                      <a:r>
                        <a:rPr lang="en-US" sz="2400" b="1" dirty="0"/>
                        <a:t>buy</a:t>
                      </a:r>
                      <a:r>
                        <a:rPr lang="en-US" sz="2400" dirty="0"/>
                        <a:t> </a:t>
                      </a:r>
                      <a:r>
                        <a:rPr lang="en-US" sz="2400" b="1" dirty="0"/>
                        <a:t>back</a:t>
                      </a:r>
                      <a:r>
                        <a:rPr lang="en-US" sz="2400" dirty="0"/>
                        <a:t> stock.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0648"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 was young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="1" baseline="0" dirty="0"/>
                        <a:t>back</a:t>
                      </a:r>
                      <a:r>
                        <a:rPr lang="en-US" sz="2400" baseline="0" dirty="0"/>
                        <a:t> then.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952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with manual POS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543801" cy="4191000"/>
          </a:xfrm>
        </p:spPr>
        <p:txBody>
          <a:bodyPr>
            <a:normAutofit/>
          </a:bodyPr>
          <a:lstStyle/>
          <a:p>
            <a:r>
              <a:rPr lang="en-US" sz="2400" b="1" dirty="0"/>
              <a:t>Brown corpus – </a:t>
            </a:r>
            <a:r>
              <a:rPr lang="en-US" sz="2400" dirty="0"/>
              <a:t>1 million words of 500 written English texts from different genres.</a:t>
            </a:r>
          </a:p>
          <a:p>
            <a:r>
              <a:rPr lang="en-US" sz="2400" b="1" dirty="0"/>
              <a:t>WSJ corpus </a:t>
            </a:r>
            <a:r>
              <a:rPr lang="en-US" sz="2400" dirty="0"/>
              <a:t>– 1 million words from the Wall Street Journal</a:t>
            </a:r>
          </a:p>
          <a:p>
            <a:r>
              <a:rPr lang="en-US" sz="2400" b="1" dirty="0"/>
              <a:t>Switchboard corpus</a:t>
            </a:r>
            <a:r>
              <a:rPr lang="en-US" sz="2400" dirty="0"/>
              <a:t> – 2 million words of telephone conversations</a:t>
            </a:r>
          </a:p>
          <a:p>
            <a:endParaRPr lang="en-US" sz="2400" b="1" dirty="0"/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The/DT grand/JJ jury/NN commented/VBD on/IN a/DT number/NN of/IN other/JJ topics/NNS ./.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There/EX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are/VBP 70/CD children/NNS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there/RB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312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frequent class baseline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Many words are easy to disambiguate, because their different tags aren’t equally likely. </a:t>
            </a:r>
          </a:p>
          <a:p>
            <a:r>
              <a:rPr lang="en-US" sz="2600" dirty="0"/>
              <a:t>Simplistic baseline for POS tagging: given an ambiguous word, choose the tag which is most frequent in the training corpus. </a:t>
            </a:r>
          </a:p>
          <a:p>
            <a:r>
              <a:rPr lang="en-US" sz="26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9" y="4343400"/>
            <a:ext cx="7693904" cy="169277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b="1" dirty="0"/>
              <a:t>Most Frequent Class Baseline: </a:t>
            </a:r>
            <a:r>
              <a:rPr lang="en-US" sz="2600" dirty="0"/>
              <a:t>Always compare a classifier against a baseline at least as good as the most frequent class baseline (assigning each token to the class it occurred in most often in the training set). </a:t>
            </a:r>
          </a:p>
        </p:txBody>
      </p:sp>
    </p:spTree>
    <p:extLst>
      <p:ext uri="{BB962C8B-B14F-4D97-AF65-F5344CB8AC3E}">
        <p14:creationId xmlns:p14="http://schemas.microsoft.com/office/powerpoint/2010/main" val="932200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the baseline?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This lets us know how hard the task is (and how much room for improvement real models have).</a:t>
            </a:r>
          </a:p>
          <a:p>
            <a:r>
              <a:rPr lang="en-US" sz="2600" b="1" dirty="0"/>
              <a:t>Accuracy</a:t>
            </a:r>
            <a:r>
              <a:rPr lang="en-US" sz="2600" dirty="0"/>
              <a:t> for POS taggers is measured as the percent  of tags that are correctly labeled when compared to human labels on a test set.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59" y="4343400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Most Frequent Class Baseline:	92%</a:t>
            </a:r>
          </a:p>
          <a:p>
            <a:r>
              <a:rPr lang="en-US" sz="2600" dirty="0"/>
              <a:t>State of the art in POS tagging:	97%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5843694"/>
            <a:ext cx="508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(Much harder for other languages and other genres)</a:t>
            </a:r>
          </a:p>
        </p:txBody>
      </p:sp>
    </p:spTree>
    <p:extLst>
      <p:ext uri="{BB962C8B-B14F-4D97-AF65-F5344CB8AC3E}">
        <p14:creationId xmlns:p14="http://schemas.microsoft.com/office/powerpoint/2010/main" val="96354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RNNs Wrap Up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Chapters 7 and 9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44160" y="375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3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3FC43-48B7-724F-9BB3-078BC476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 (HMMs)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66772-C0A1-184F-85DC-ED0D9354F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HMM is a probabilistic </a:t>
            </a:r>
            <a:r>
              <a:rPr lang="en-US" b="1" dirty="0"/>
              <a:t>sequence model</a:t>
            </a:r>
            <a:r>
              <a:rPr lang="en-US" dirty="0"/>
              <a:t>. </a:t>
            </a:r>
          </a:p>
          <a:p>
            <a:r>
              <a:rPr lang="en-US" dirty="0"/>
              <a:t>A sequence model assigns a label to each unit in a sequence, mapping a sequence of observations to a sequence of labels. </a:t>
            </a:r>
          </a:p>
          <a:p>
            <a:r>
              <a:rPr lang="en-US" dirty="0"/>
              <a:t>Given a sequence of words, an HMM computes a probability distribution over a sequence of POS tags.</a:t>
            </a:r>
          </a:p>
        </p:txBody>
      </p:sp>
    </p:spTree>
    <p:extLst>
      <p:ext uri="{BB962C8B-B14F-4D97-AF65-F5344CB8AC3E}">
        <p14:creationId xmlns:p14="http://schemas.microsoft.com/office/powerpoint/2010/main" val="3772402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4070210"/>
            <a:ext cx="7543801" cy="2468033"/>
          </a:xfrm>
        </p:spPr>
        <p:txBody>
          <a:bodyPr>
            <a:normAutofit/>
          </a:bodyPr>
          <a:lstStyle/>
          <a:p>
            <a:r>
              <a:rPr lang="en-US" sz="2600" dirty="0"/>
              <a:t>A Hidden Markov Model (HMM) </a:t>
            </a:r>
            <a:r>
              <a:rPr lang="en-US" sz="2800" dirty="0"/>
              <a:t>is a probabilistic sequence model: given a sequence of words, it computes a probability distribution over possible sequences of labels and chooses the best label sequence.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9" y="2057400"/>
            <a:ext cx="7543801" cy="169277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A </a:t>
            </a:r>
            <a:r>
              <a:rPr lang="en-US" sz="2600" b="1" dirty="0"/>
              <a:t>sequence model </a:t>
            </a:r>
            <a:r>
              <a:rPr lang="en-US" sz="2600" dirty="0"/>
              <a:t>or </a:t>
            </a:r>
            <a:r>
              <a:rPr lang="en-US" sz="2600" b="1" dirty="0"/>
              <a:t>sequence classifier </a:t>
            </a:r>
            <a:r>
              <a:rPr lang="en-US" sz="2600" dirty="0"/>
              <a:t>is a model whose job is to assign a label or class to each unit in a sequence, thus mapping a sequence of observations to a sequence of labels. </a:t>
            </a:r>
          </a:p>
        </p:txBody>
      </p:sp>
    </p:spTree>
    <p:extLst>
      <p:ext uri="{BB962C8B-B14F-4D97-AF65-F5344CB8AC3E}">
        <p14:creationId xmlns:p14="http://schemas.microsoft.com/office/powerpoint/2010/main" val="1486547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hidden?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We used a Markov model in n-gram LMs.  This kind of model is sometimes called a Markov chain</a:t>
            </a:r>
            <a:r>
              <a:rPr lang="en-US" sz="2600" b="1" dirty="0"/>
              <a:t>.  </a:t>
            </a:r>
            <a:r>
              <a:rPr lang="en-US" sz="2600" dirty="0"/>
              <a:t>It is useful when we need to compute a probability for a sequence of observable events. </a:t>
            </a:r>
          </a:p>
          <a:p>
            <a:r>
              <a:rPr lang="en-US" sz="2600" dirty="0"/>
              <a:t>In many cases the events we are interested in are </a:t>
            </a:r>
            <a:r>
              <a:rPr lang="en-US" sz="2600" b="1" dirty="0"/>
              <a:t>not observed</a:t>
            </a:r>
            <a:r>
              <a:rPr lang="en-US" sz="2600" dirty="0"/>
              <a:t> directly. We don’t see part-of-speech tags in a text. We just see words, and need to infer the tags from the word sequence. </a:t>
            </a:r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67815-8513-9E4D-88E2-3C202180E38B}"/>
              </a:ext>
            </a:extLst>
          </p:cNvPr>
          <p:cNvSpPr txBox="1"/>
          <p:nvPr/>
        </p:nvSpPr>
        <p:spPr>
          <a:xfrm>
            <a:off x="777240" y="5120640"/>
            <a:ext cx="7543801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We call the tags </a:t>
            </a:r>
            <a:r>
              <a:rPr lang="en-US" sz="2800" b="1" dirty="0"/>
              <a:t>hidden</a:t>
            </a:r>
            <a:r>
              <a:rPr lang="en-US" sz="2800" dirty="0"/>
              <a:t> because they are </a:t>
            </a:r>
            <a:r>
              <a:rPr lang="en-US" sz="2800" b="1" dirty="0"/>
              <a:t>not observed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101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HMMs for tagging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Basic equation for HMM tagging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Use Bayes rule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mr-I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sz="2400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6" t="-1572" b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17408" y="3097563"/>
                <a:ext cx="7692747" cy="66287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Find the best (hidden) </a:t>
                </a:r>
                <a:r>
                  <a:rPr lang="en-US" b="1" dirty="0"/>
                  <a:t>tag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charset="0"/>
                          </a:rPr>
                          <m:t>𝑵</m:t>
                        </m:r>
                      </m:sup>
                    </m:sSubSup>
                  </m:oMath>
                </a14:m>
                <a:r>
                  <a:rPr lang="en-US" dirty="0"/>
                  <a:t>, given an (observed) </a:t>
                </a:r>
                <a:r>
                  <a:rPr lang="en-US" b="1" dirty="0"/>
                  <a:t>word sequence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latin typeface="Cambria Math" charset="0"/>
                          </a:rPr>
                          <m:t>𝑵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algn="ctr"/>
                <a:r>
                  <a:rPr lang="en-US" dirty="0"/>
                  <a:t>where N = number of words in the sequence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08" y="3097563"/>
                <a:ext cx="7692747" cy="662874"/>
              </a:xfrm>
              <a:prstGeom prst="rect">
                <a:avLst/>
              </a:prstGeom>
              <a:blipFill>
                <a:blip r:embed="rId4"/>
                <a:stretch>
                  <a:fillRect l="-165" t="-188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176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Output Independence: </a:t>
            </a:r>
            <a:r>
              <a:rPr lang="en-US" sz="2400" dirty="0"/>
              <a:t>Probability of a word only depends on its own tag, and it is independent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Markov assumption</a:t>
            </a:r>
            <a:r>
              <a:rPr lang="en-US" sz="2400" dirty="0"/>
              <a:t>:  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390334" y="2938736"/>
                <a:ext cx="281955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E7AA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solidFill>
                            <a:srgbClr val="0E7AA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E7AA9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334" y="2938736"/>
                <a:ext cx="2819554" cy="871264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515818" y="4767536"/>
                <a:ext cx="256858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solidFill>
                            <a:srgbClr val="8B6E1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8B6E13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18" y="4767536"/>
                <a:ext cx="2568588" cy="871264"/>
              </a:xfrm>
              <a:prstGeom prst="rect">
                <a:avLst/>
              </a:prstGeom>
              <a:blipFill>
                <a:blip r:embed="rId4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479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Output Independence: </a:t>
            </a:r>
            <a:r>
              <a:rPr lang="en-US" sz="2400" dirty="0"/>
              <a:t>Probability of a word only depends on its own tag, and it is independent of neighboring word and tags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Markov assumption</a:t>
            </a:r>
            <a:r>
              <a:rPr lang="en-US" sz="2400" dirty="0"/>
              <a:t>:  The probability of a tag depends only on previous tag, not the whole tag sequence.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390334" y="2938736"/>
                <a:ext cx="281955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E7AA9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E7AA9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i="1" smtClean="0">
                          <a:solidFill>
                            <a:srgbClr val="0E7AA9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E7AA9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E7AA9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E7AA9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334" y="2938736"/>
                <a:ext cx="2819554" cy="871264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515818" y="4767536"/>
                <a:ext cx="2568588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solidFill>
                            <a:srgbClr val="8B6E13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8B6E13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18" y="4767536"/>
                <a:ext cx="2568588" cy="871264"/>
              </a:xfrm>
              <a:prstGeom prst="rect">
                <a:avLst/>
              </a:prstGeom>
              <a:blipFill>
                <a:blip r:embed="rId4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73976" y="5633361"/>
                <a:ext cx="6738255" cy="11482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charset="0"/>
                            </a:rPr>
                            <m:t>𝑵</m:t>
                          </m:r>
                        </m:sup>
                      </m:sSubSup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1">
                              <a:latin typeface="Cambria Math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latin typeface="Cambria Math" charset="0"/>
                                        </a:rPr>
                                        <m:t>𝑵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𝑷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𝑵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charset="0"/>
                                    </a:rPr>
                                    <m:t>𝑵</m:t>
                                  </m:r>
                                </m:sup>
                              </m:sSubSup>
                              <m:r>
                                <a:rPr lang="en-US" b="1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𝐚𝐫𝐠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𝐦𝐚𝐱</m:t>
                          </m:r>
                        </m:e>
                        <m:sub>
                          <m:sSubSup>
                            <m:sSub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charset="0"/>
                                </a:rPr>
                                <m:t>𝑵</m:t>
                              </m:r>
                            </m:sup>
                          </m:sSubSup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is-I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charset="0"/>
                            </a:rPr>
                            <m:t>𝑵</m:t>
                          </m:r>
                        </m:sup>
                        <m:e>
                          <m:r>
                            <a:rPr lang="en-US" b="1" i="1" smtClean="0">
                              <a:solidFill>
                                <a:srgbClr val="0E7AA9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0E7AA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E7AA9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nary>
                      <m:r>
                        <a:rPr lang="en-US" b="1" i="1" smtClean="0">
                          <a:solidFill>
                            <a:srgbClr val="8B6E13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solidFill>
                            <a:srgbClr val="8B6E13"/>
                          </a:solidFill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8B6E1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𝒕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8B6E13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solidFill>
                            <a:srgbClr val="8B6E13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976" y="5633361"/>
                <a:ext cx="6738255" cy="1148263"/>
              </a:xfrm>
              <a:prstGeom prst="rect">
                <a:avLst/>
              </a:prstGeom>
              <a:blipFill>
                <a:blip r:embed="rId5"/>
                <a:stretch>
                  <a:fillRect t="-74444" b="-9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31769" y="5956027"/>
            <a:ext cx="127310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Combining: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9400" y="5018502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29400" y="3189702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53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Tagger 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0" y="1890620"/>
                <a:ext cx="3657861" cy="682366"/>
              </a:xfrm>
              <a:prstGeom prst="rect">
                <a:avLst/>
              </a:prstGeom>
              <a:blipFill>
                <a:blip r:embed="rId2"/>
                <a:stretch>
                  <a:fillRect l="-5208" r="-2431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600" y="2047137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the WSJ corpus, a modal verb (MD) occurs 13,124 times.</a:t>
            </a:r>
            <a:br>
              <a:rPr lang="en-US" sz="2400" dirty="0"/>
            </a:br>
            <a:r>
              <a:rPr lang="en-US" sz="2400" dirty="0"/>
              <a:t>10,471 times the MD is followed by a verb (VB).  Therefore,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Transition probabilities </a:t>
            </a:r>
            <a:r>
              <a:rPr lang="en-US" sz="2400" dirty="0"/>
              <a:t>are sometimes called the </a:t>
            </a:r>
            <a:r>
              <a:rPr lang="en-US" sz="2400" b="1" dirty="0"/>
              <a:t>A probabilities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74919" y="4038600"/>
                <a:ext cx="4194161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𝑉𝐵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10,471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=.80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19" y="4038600"/>
                <a:ext cx="4194161" cy="877163"/>
              </a:xfrm>
              <a:prstGeom prst="rect">
                <a:avLst/>
              </a:prstGeom>
              <a:blipFill>
                <a:blip r:embed="rId3"/>
                <a:stretch>
                  <a:fillRect l="-1208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114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Tagger Components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s-IS" sz="260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2600" b="0" i="1" smtClean="0">
                            <a:latin typeface="Cambria Math" charset="0"/>
                          </a:rPr>
                          <m:t>𝑐𝑜𝑢𝑛𝑡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2889" y="1890620"/>
                <a:ext cx="3272883" cy="682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822959" y="2667000"/>
            <a:ext cx="7543801" cy="3202093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Of the 13,124 occurrences of modal verbs (MD) in the WSJ corpus,</a:t>
            </a:r>
            <a:br>
              <a:rPr lang="en-US" sz="2400" dirty="0"/>
            </a:br>
            <a:r>
              <a:rPr lang="en-US" sz="2400" dirty="0"/>
              <a:t>the word </a:t>
            </a:r>
            <a:r>
              <a:rPr lang="en-US" sz="2400" b="1" i="1" dirty="0"/>
              <a:t>will</a:t>
            </a:r>
            <a:r>
              <a:rPr lang="en-US" sz="2400" b="1" dirty="0"/>
              <a:t> </a:t>
            </a:r>
            <a:r>
              <a:rPr lang="en-US" sz="2400" dirty="0"/>
              <a:t>represents 4,046 of the words tagged as MD.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Emission probabilities </a:t>
            </a:r>
            <a:r>
              <a:rPr lang="en-US" sz="2400" dirty="0"/>
              <a:t>are sometimes called the </a:t>
            </a:r>
            <a:r>
              <a:rPr lang="en-US" sz="2400" b="1" dirty="0"/>
              <a:t>B probabilities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333752" y="4038600"/>
                <a:ext cx="4332020" cy="87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s-IS" sz="2600" i="1" smtClean="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𝑤𝑖𝑙𝑙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𝑀𝐷</m:t>
                          </m:r>
                        </m:e>
                      </m:d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600" b="0" i="0" dirty="0" smtClean="0">
                              <a:latin typeface="+mj-lt"/>
                            </a:rPr>
                            <m:t>046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>
                              <a:latin typeface="+mj-lt"/>
                            </a:rPr>
                            <m:t>13,124</m:t>
                          </m:r>
                        </m:den>
                      </m:f>
                      <m:r>
                        <a:rPr lang="en-US" sz="2600" b="0" i="1" smtClean="0">
                          <a:latin typeface="Cambria Math" charset="0"/>
                        </a:rPr>
                        <m:t>=.31</m:t>
                      </m:r>
                    </m:oMath>
                  </m:oMathPara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752" y="4038600"/>
                <a:ext cx="4332020" cy="877163"/>
              </a:xfrm>
              <a:prstGeom prst="rect">
                <a:avLst/>
              </a:prstGeom>
              <a:blipFill>
                <a:blip r:embed="rId4"/>
                <a:stretch>
                  <a:fillRect l="-117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2959" y="2047137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Emission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9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9070622" cy="4709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679456"/>
            <a:ext cx="212314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Emission probability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8600" y="894817"/>
            <a:ext cx="222830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Transition probability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18BC8E-9A26-864D-84DE-F7332B9AEB31}"/>
              </a:ext>
            </a:extLst>
          </p:cNvPr>
          <p:cNvGrpSpPr/>
          <p:nvPr/>
        </p:nvGrpSpPr>
        <p:grpSpPr>
          <a:xfrm>
            <a:off x="3810000" y="1370928"/>
            <a:ext cx="2808301" cy="3124872"/>
            <a:chOff x="3810000" y="1370928"/>
            <a:chExt cx="2808301" cy="312487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09DF678-51B9-B34B-9F42-317BA8931E87}"/>
                </a:ext>
              </a:extLst>
            </p:cNvPr>
            <p:cNvSpPr/>
            <p:nvPr/>
          </p:nvSpPr>
          <p:spPr>
            <a:xfrm>
              <a:off x="4916311" y="4191000"/>
              <a:ext cx="609600" cy="3048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2065A8-7B0C-4148-A719-50E785C52F77}"/>
                </a:ext>
              </a:extLst>
            </p:cNvPr>
            <p:cNvSpPr/>
            <p:nvPr/>
          </p:nvSpPr>
          <p:spPr>
            <a:xfrm>
              <a:off x="4916311" y="3695554"/>
              <a:ext cx="609600" cy="3048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AAFAE5-9DDE-5D44-B948-DC23BC066F5C}"/>
                </a:ext>
              </a:extLst>
            </p:cNvPr>
            <p:cNvSpPr/>
            <p:nvPr/>
          </p:nvSpPr>
          <p:spPr>
            <a:xfrm>
              <a:off x="3810000" y="3193073"/>
              <a:ext cx="609600" cy="3048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6B5382-F2AD-4049-85AD-3E2056A5CE90}"/>
                </a:ext>
              </a:extLst>
            </p:cNvPr>
            <p:cNvSpPr/>
            <p:nvPr/>
          </p:nvSpPr>
          <p:spPr>
            <a:xfrm>
              <a:off x="4058618" y="2764182"/>
              <a:ext cx="609600" cy="3048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19B9C9-D9AB-9F42-A509-D729A22468DE}"/>
                </a:ext>
              </a:extLst>
            </p:cNvPr>
            <p:cNvSpPr/>
            <p:nvPr/>
          </p:nvSpPr>
          <p:spPr>
            <a:xfrm>
              <a:off x="4611511" y="3142212"/>
              <a:ext cx="609600" cy="3048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E6AD6F-8F7E-BF42-936C-ACE477461217}"/>
                </a:ext>
              </a:extLst>
            </p:cNvPr>
            <p:cNvSpPr/>
            <p:nvPr/>
          </p:nvSpPr>
          <p:spPr>
            <a:xfrm>
              <a:off x="5257800" y="3367842"/>
              <a:ext cx="609600" cy="3048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BFB40C-562C-324E-961E-ADB3EEA2722B}"/>
                </a:ext>
              </a:extLst>
            </p:cNvPr>
            <p:cNvSpPr/>
            <p:nvPr/>
          </p:nvSpPr>
          <p:spPr>
            <a:xfrm>
              <a:off x="5643125" y="2750507"/>
              <a:ext cx="609600" cy="3048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6078AF-EF7A-9142-8234-D217475149C4}"/>
                </a:ext>
              </a:extLst>
            </p:cNvPr>
            <p:cNvSpPr/>
            <p:nvPr/>
          </p:nvSpPr>
          <p:spPr>
            <a:xfrm>
              <a:off x="6008701" y="3217005"/>
              <a:ext cx="609600" cy="3048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6F89F7-3AF2-4645-B87A-B129EFA84E7C}"/>
                </a:ext>
              </a:extLst>
            </p:cNvPr>
            <p:cNvSpPr/>
            <p:nvPr/>
          </p:nvSpPr>
          <p:spPr>
            <a:xfrm>
              <a:off x="4938823" y="1370928"/>
              <a:ext cx="609600" cy="3048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774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decoding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7" y="1828800"/>
            <a:ext cx="7543801" cy="2468033"/>
          </a:xfrm>
        </p:spPr>
        <p:txBody>
          <a:bodyPr>
            <a:normAutofit/>
          </a:bodyPr>
          <a:lstStyle/>
          <a:p>
            <a:r>
              <a:rPr lang="en-US" sz="2800" dirty="0"/>
              <a:t>For a model with hidden variables, the task of determining the hidden variables sequence corresponding to the sequence of observations is called “</a:t>
            </a:r>
            <a:r>
              <a:rPr lang="en-US" sz="2800" b="1" dirty="0"/>
              <a:t>decoding</a:t>
            </a:r>
            <a:r>
              <a:rPr lang="en-US" sz="2800" dirty="0"/>
              <a:t>”.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57" y="3886200"/>
            <a:ext cx="7543801" cy="181588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Decoding</a:t>
            </a:r>
            <a:r>
              <a:rPr lang="en-US" sz="2800" dirty="0"/>
              <a:t>: Given an HMM </a:t>
            </a:r>
            <a:r>
              <a:rPr lang="en-US" sz="2800" dirty="0" err="1"/>
              <a:t>λ</a:t>
            </a:r>
            <a:r>
              <a:rPr lang="en-US" sz="2800" dirty="0"/>
              <a:t> = (</a:t>
            </a:r>
            <a:r>
              <a:rPr lang="en-US" sz="2800" i="1" dirty="0"/>
              <a:t>A</a:t>
            </a:r>
            <a:r>
              <a:rPr lang="en-US" sz="2800" dirty="0"/>
              <a:t>, </a:t>
            </a:r>
            <a:r>
              <a:rPr lang="en-US" sz="2800" i="1" dirty="0"/>
              <a:t>B</a:t>
            </a:r>
            <a:r>
              <a:rPr lang="en-US" sz="2800" dirty="0"/>
              <a:t>) and a sequence of observations </a:t>
            </a:r>
            <a:r>
              <a:rPr lang="en-US" sz="2800" i="1" dirty="0"/>
              <a:t>O </a:t>
            </a:r>
            <a:r>
              <a:rPr lang="en-US" sz="2800" dirty="0"/>
              <a:t>= </a:t>
            </a:r>
            <a:r>
              <a:rPr lang="en-US" sz="2800" i="1" dirty="0"/>
              <a:t>w</a:t>
            </a:r>
            <a:r>
              <a:rPr lang="en-US" sz="2800" baseline="-25000" dirty="0"/>
              <a:t>1</a:t>
            </a:r>
            <a:r>
              <a:rPr lang="en-US" sz="2800" dirty="0"/>
              <a:t>, </a:t>
            </a:r>
            <a:r>
              <a:rPr lang="en-US" sz="2800" i="1" dirty="0"/>
              <a:t>w</a:t>
            </a:r>
            <a:r>
              <a:rPr lang="en-US" sz="2800" baseline="-25000" dirty="0"/>
              <a:t>2</a:t>
            </a:r>
            <a:r>
              <a:rPr lang="en-US" sz="2800" dirty="0"/>
              <a:t> , ..., </a:t>
            </a:r>
            <a:r>
              <a:rPr lang="en-US" sz="2800" i="1" dirty="0" err="1"/>
              <a:t>w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, find the most probable sequence of states </a:t>
            </a:r>
            <a:br>
              <a:rPr lang="en-US" sz="2800" dirty="0"/>
            </a:br>
            <a:r>
              <a:rPr lang="en-US" sz="2800" i="1" dirty="0"/>
              <a:t>Q </a:t>
            </a:r>
            <a:r>
              <a:rPr lang="en-US" sz="2800" dirty="0"/>
              <a:t>= </a:t>
            </a:r>
            <a:r>
              <a:rPr lang="en-US" sz="2800" i="1" dirty="0"/>
              <a:t>t</a:t>
            </a:r>
            <a:r>
              <a:rPr lang="en-US" sz="2800" baseline="-25000" dirty="0"/>
              <a:t>1</a:t>
            </a:r>
            <a:r>
              <a:rPr lang="en-US" sz="2800" i="1" dirty="0"/>
              <a:t>t</a:t>
            </a:r>
            <a:r>
              <a:rPr lang="en-US" sz="2800" baseline="-25000" dirty="0"/>
              <a:t>2</a:t>
            </a:r>
            <a:r>
              <a:rPr lang="en-US" sz="2800" i="1" dirty="0"/>
              <a:t>t</a:t>
            </a:r>
            <a:r>
              <a:rPr lang="en-US" sz="2800" baseline="-25000" dirty="0"/>
              <a:t>3</a:t>
            </a:r>
            <a:r>
              <a:rPr lang="en-US" sz="2800" dirty="0"/>
              <a:t> ...</a:t>
            </a:r>
            <a:r>
              <a:rPr lang="en-US" sz="2800" i="1" dirty="0" err="1"/>
              <a:t>t</a:t>
            </a:r>
            <a:r>
              <a:rPr lang="en-US" sz="2800" i="1" baseline="-25000" dirty="0" err="1"/>
              <a:t>T</a:t>
            </a:r>
            <a:r>
              <a:rPr lang="en-US" sz="2800" i="1" dirty="0"/>
              <a:t> </a:t>
            </a:r>
            <a:r>
              <a:rPr lang="en-US" sz="2800" dirty="0"/>
              <a:t>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293043" y="6019800"/>
                <a:ext cx="4557914" cy="933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>
                              <a:latin typeface="Cambria Math" charset="0"/>
                            </a:rPr>
                            <m:t>𝐚𝐫𝐠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𝐦𝐚𝐱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sub>
                              </m:sSub>
                            </m:fNam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043" y="6019800"/>
                <a:ext cx="4557914" cy="933141"/>
              </a:xfrm>
              <a:prstGeom prst="rect">
                <a:avLst/>
              </a:prstGeom>
              <a:blipFill>
                <a:blip r:embed="rId3"/>
                <a:stretch>
                  <a:fillRect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02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Language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n-gram LMs and feedforward networks with sliding windows, RNN LMs don’t use a fixed size context window.</a:t>
            </a:r>
          </a:p>
          <a:p>
            <a:r>
              <a:rPr lang="en-US" dirty="0"/>
              <a:t>They predict the next word in a sequence by using the current word and the previous hidden state as input.</a:t>
            </a:r>
          </a:p>
          <a:p>
            <a:r>
              <a:rPr lang="en-US" dirty="0"/>
              <a:t>The hidden state embodies information about all of the preceding words all the way back to the beginning of the sequence. </a:t>
            </a:r>
          </a:p>
          <a:p>
            <a:r>
              <a:rPr lang="en-US" dirty="0"/>
              <a:t>Thus they can potentially take more context into account than n-gram LMs and NN LMs that use a sliding window.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80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/>
          <a:lstStyle/>
          <a:p>
            <a:r>
              <a:rPr lang="en-US" dirty="0"/>
              <a:t>HMM decoding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 us    learn   about   HMMs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56831" y="2430594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 </a:t>
            </a:r>
            <a:r>
              <a:rPr lang="en-US" sz="3200" dirty="0">
                <a:solidFill>
                  <a:srgbClr val="00B0F0"/>
                </a:solidFill>
              </a:rPr>
              <a:t>VB</a:t>
            </a:r>
            <a:r>
              <a:rPr lang="en-US" sz="3200" dirty="0"/>
              <a:t>  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3200" dirty="0"/>
              <a:t>     </a:t>
            </a:r>
            <a:r>
              <a:rPr lang="en-US" sz="3200" dirty="0">
                <a:solidFill>
                  <a:srgbClr val="00B0F0"/>
                </a:solidFill>
              </a:rPr>
              <a:t>VB</a:t>
            </a:r>
            <a:r>
              <a:rPr lang="en-US" sz="3200" dirty="0"/>
              <a:t>       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3200" dirty="0"/>
              <a:t>        </a:t>
            </a:r>
            <a:r>
              <a:rPr lang="en-US" sz="3200" dirty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Output Best</a:t>
            </a:r>
          </a:p>
          <a:p>
            <a:pPr algn="ctr"/>
            <a:r>
              <a:rPr lang="en-US" sz="2000" dirty="0"/>
              <a:t>Labels: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1604" y="3454303"/>
            <a:ext cx="7933526" cy="811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556831" y="4226636"/>
            <a:ext cx="3983306" cy="4736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Let    us    learn   about   HMMs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56831" y="4737229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VB</a:t>
            </a:r>
            <a:r>
              <a:rPr lang="en-US" sz="2400" dirty="0"/>
              <a:t>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PRP</a:t>
            </a:r>
            <a:r>
              <a:rPr lang="en-US" sz="2400" dirty="0"/>
              <a:t>     </a:t>
            </a:r>
            <a:r>
              <a:rPr lang="en-US" sz="2400" dirty="0">
                <a:solidFill>
                  <a:srgbClr val="00B0F0"/>
                </a:solidFill>
              </a:rPr>
              <a:t>VB</a:t>
            </a:r>
            <a:r>
              <a:rPr lang="en-US" sz="2400" dirty="0"/>
              <a:t> 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/>
              <a:t>        </a:t>
            </a:r>
            <a:r>
              <a:rPr lang="en-US" sz="2400" dirty="0">
                <a:solidFill>
                  <a:srgbClr val="FF0000"/>
                </a:solidFill>
              </a:rPr>
              <a:t>NNP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556831" y="5250500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IN</a:t>
            </a:r>
            <a:r>
              <a:rPr lang="en-US" sz="2400" dirty="0"/>
              <a:t> 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VB</a:t>
            </a:r>
            <a:r>
              <a:rPr lang="en-US" sz="2400" dirty="0"/>
              <a:t>      </a:t>
            </a:r>
            <a:r>
              <a:rPr lang="en-US" sz="2400" dirty="0">
                <a:solidFill>
                  <a:srgbClr val="00B0F0"/>
                </a:solidFill>
              </a:rPr>
              <a:t>VB</a:t>
            </a:r>
            <a:r>
              <a:rPr lang="en-US" sz="2400" dirty="0"/>
              <a:t> 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NN</a:t>
            </a:r>
            <a:r>
              <a:rPr lang="en-US" sz="2400" dirty="0"/>
              <a:t>      </a:t>
            </a:r>
            <a:r>
              <a:rPr lang="en-US" sz="2400" dirty="0">
                <a:solidFill>
                  <a:srgbClr val="FF0000"/>
                </a:solidFill>
              </a:rPr>
              <a:t>  DT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556831" y="6040764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PRP  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sz="2400" dirty="0"/>
              <a:t>        </a:t>
            </a:r>
            <a:r>
              <a:rPr lang="en-US" sz="2400" dirty="0">
                <a:solidFill>
                  <a:srgbClr val="00B0F0"/>
                </a:solidFill>
              </a:rPr>
              <a:t>NN</a:t>
            </a:r>
            <a:r>
              <a:rPr lang="en-US" sz="2400" dirty="0"/>
              <a:t> 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sz="2400" dirty="0"/>
              <a:t>        </a:t>
            </a:r>
            <a:r>
              <a:rPr lang="en-US" sz="2400" dirty="0">
                <a:solidFill>
                  <a:srgbClr val="FF0000"/>
                </a:solidFill>
              </a:rPr>
              <a:t>WP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556831" y="5627724"/>
            <a:ext cx="3983306" cy="413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s-IS" sz="2400" dirty="0"/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07492" y="4737229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p=0.45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807492" y="5240641"/>
            <a:ext cx="890886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p=0.03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807492" y="6040764"/>
            <a:ext cx="1300188" cy="335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p=0.00006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1604" y="3424563"/>
            <a:ext cx="7804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Compute probability for </a:t>
            </a:r>
            <a:r>
              <a:rPr lang="en-US" sz="2600" b="1" dirty="0"/>
              <a:t>all possible sequence of labels: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398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/>
              <a:t>How many label sequences?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7C9941-DEBA-8741-9971-DC2A70FDA8CA}"/>
              </a:ext>
            </a:extLst>
          </p:cNvPr>
          <p:cNvGrpSpPr/>
          <p:nvPr/>
        </p:nvGrpSpPr>
        <p:grpSpPr>
          <a:xfrm>
            <a:off x="636193" y="1175039"/>
            <a:ext cx="7072417" cy="5301961"/>
            <a:chOff x="636193" y="1175039"/>
            <a:chExt cx="7072417" cy="530196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0CFB064-86D0-B946-B87C-B5F4650FE78B}"/>
                </a:ext>
              </a:extLst>
            </p:cNvPr>
            <p:cNvCxnSpPr/>
            <p:nvPr/>
          </p:nvCxnSpPr>
          <p:spPr>
            <a:xfrm>
              <a:off x="1863641" y="2743200"/>
              <a:ext cx="0" cy="373380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19A7A-3609-784D-B19F-F81AB0A82655}"/>
                </a:ext>
              </a:extLst>
            </p:cNvPr>
            <p:cNvSpPr txBox="1"/>
            <p:nvPr/>
          </p:nvSpPr>
          <p:spPr>
            <a:xfrm>
              <a:off x="636193" y="4583668"/>
              <a:ext cx="936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 states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6F34E8A-EFDD-414A-B58D-48ED5EC141B8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10" y="1600200"/>
              <a:ext cx="4953000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AD6461-9A7E-D443-8DF6-C7E65E41E00B}"/>
                </a:ext>
              </a:extLst>
            </p:cNvPr>
            <p:cNvSpPr/>
            <p:nvPr/>
          </p:nvSpPr>
          <p:spPr>
            <a:xfrm>
              <a:off x="4566792" y="1175039"/>
              <a:ext cx="15522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 observations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41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13AF060-E541-5840-8620-27C11862380E}"/>
              </a:ext>
            </a:extLst>
          </p:cNvPr>
          <p:cNvGrpSpPr/>
          <p:nvPr/>
        </p:nvGrpSpPr>
        <p:grpSpPr>
          <a:xfrm>
            <a:off x="636193" y="1175039"/>
            <a:ext cx="7072417" cy="5301961"/>
            <a:chOff x="636193" y="1175039"/>
            <a:chExt cx="7072417" cy="530196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7F4857-63A1-194F-87A0-C6EF17A8E173}"/>
                </a:ext>
              </a:extLst>
            </p:cNvPr>
            <p:cNvCxnSpPr/>
            <p:nvPr/>
          </p:nvCxnSpPr>
          <p:spPr>
            <a:xfrm>
              <a:off x="1863641" y="2743200"/>
              <a:ext cx="0" cy="373380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F63F1F-806F-3848-B9ED-958B2F9B9B8F}"/>
                </a:ext>
              </a:extLst>
            </p:cNvPr>
            <p:cNvSpPr txBox="1"/>
            <p:nvPr/>
          </p:nvSpPr>
          <p:spPr>
            <a:xfrm>
              <a:off x="636193" y="4572000"/>
              <a:ext cx="936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 states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3F31ED-52EA-A842-ADE3-58B26991027E}"/>
                </a:ext>
              </a:extLst>
            </p:cNvPr>
            <p:cNvCxnSpPr>
              <a:cxnSpLocks/>
            </p:cNvCxnSpPr>
            <p:nvPr/>
          </p:nvCxnSpPr>
          <p:spPr>
            <a:xfrm>
              <a:off x="2755610" y="1600200"/>
              <a:ext cx="4953000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2D36C4-8494-B144-853F-3D16B2926A66}"/>
                </a:ext>
              </a:extLst>
            </p:cNvPr>
            <p:cNvSpPr/>
            <p:nvPr/>
          </p:nvSpPr>
          <p:spPr>
            <a:xfrm>
              <a:off x="4566792" y="1175039"/>
              <a:ext cx="15522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T observations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1"/>
            <a:ext cx="8205248" cy="1248936"/>
          </a:xfrm>
        </p:spPr>
        <p:txBody>
          <a:bodyPr>
            <a:normAutofit/>
          </a:bodyPr>
          <a:lstStyle/>
          <a:p>
            <a:r>
              <a:rPr lang="en-US" dirty="0"/>
              <a:t>How many label sequences?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56831" y="1839806"/>
            <a:ext cx="5350558" cy="59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Let    us    learn   about   HMMs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085" y="1934120"/>
            <a:ext cx="933556" cy="40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Input: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400853"/>
            <a:ext cx="1626746" cy="650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3280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5464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82545" y="243567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62600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78947" y="2405194"/>
            <a:ext cx="707245" cy="10341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  <a:p>
            <a:r>
              <a:rPr lang="en-US" dirty="0"/>
              <a:t>CD</a:t>
            </a:r>
          </a:p>
          <a:p>
            <a:r>
              <a:rPr lang="en-US" dirty="0"/>
              <a:t>DT</a:t>
            </a:r>
          </a:p>
          <a:p>
            <a:r>
              <a:rPr lang="en-US" dirty="0"/>
              <a:t>EX</a:t>
            </a:r>
          </a:p>
          <a:p>
            <a:r>
              <a:rPr lang="en-US" dirty="0"/>
              <a:t>FW</a:t>
            </a:r>
          </a:p>
          <a:p>
            <a:r>
              <a:rPr lang="en-US" dirty="0"/>
              <a:t>IN</a:t>
            </a:r>
          </a:p>
          <a:p>
            <a:r>
              <a:rPr lang="en-US" dirty="0"/>
              <a:t>JJ</a:t>
            </a:r>
          </a:p>
          <a:p>
            <a:r>
              <a:rPr lang="en-US" dirty="0"/>
              <a:t>JJR</a:t>
            </a:r>
          </a:p>
          <a:p>
            <a:r>
              <a:rPr lang="en-US" dirty="0"/>
              <a:t>JJS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MD</a:t>
            </a:r>
          </a:p>
          <a:p>
            <a:r>
              <a:rPr lang="en-US" dirty="0"/>
              <a:t>NN</a:t>
            </a:r>
          </a:p>
          <a:p>
            <a:r>
              <a:rPr lang="en-US" dirty="0"/>
              <a:t>NNS</a:t>
            </a:r>
          </a:p>
          <a:p>
            <a:r>
              <a:rPr lang="en-US" dirty="0"/>
              <a:t>NNP</a:t>
            </a:r>
          </a:p>
          <a:p>
            <a:r>
              <a:rPr lang="en-US" dirty="0"/>
              <a:t>NNPS</a:t>
            </a:r>
          </a:p>
          <a:p>
            <a:r>
              <a:rPr lang="en-US" dirty="0"/>
              <a:t>PDT</a:t>
            </a:r>
          </a:p>
          <a:p>
            <a:r>
              <a:rPr lang="en-US" dirty="0"/>
              <a:t>POS</a:t>
            </a:r>
          </a:p>
          <a:p>
            <a:r>
              <a:rPr lang="en-US" dirty="0"/>
              <a:t>PRP</a:t>
            </a:r>
          </a:p>
          <a:p>
            <a:r>
              <a:rPr lang="en-US" dirty="0"/>
              <a:t>PRP$</a:t>
            </a:r>
          </a:p>
          <a:p>
            <a:r>
              <a:rPr lang="en-US" dirty="0"/>
              <a:t>RB</a:t>
            </a:r>
          </a:p>
          <a:p>
            <a:r>
              <a:rPr lang="en-US" dirty="0"/>
              <a:t>RBR</a:t>
            </a:r>
          </a:p>
          <a:p>
            <a:r>
              <a:rPr lang="en-US" dirty="0"/>
              <a:t>RBS</a:t>
            </a:r>
          </a:p>
          <a:p>
            <a:r>
              <a:rPr lang="en-US" dirty="0"/>
              <a:t>RP</a:t>
            </a:r>
          </a:p>
          <a:p>
            <a:r>
              <a:rPr lang="en-US" dirty="0"/>
              <a:t>SYM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UH</a:t>
            </a:r>
          </a:p>
          <a:p>
            <a:r>
              <a:rPr lang="en-US" dirty="0"/>
              <a:t>VB</a:t>
            </a:r>
          </a:p>
          <a:p>
            <a:r>
              <a:rPr lang="en-US" dirty="0"/>
              <a:t>VBD</a:t>
            </a:r>
          </a:p>
          <a:p>
            <a:r>
              <a:rPr lang="en-US" dirty="0"/>
              <a:t>VBG</a:t>
            </a:r>
          </a:p>
          <a:p>
            <a:r>
              <a:rPr lang="en-US" dirty="0"/>
              <a:t>VBN</a:t>
            </a:r>
          </a:p>
          <a:p>
            <a:r>
              <a:rPr lang="en-US" dirty="0"/>
              <a:t>VBP</a:t>
            </a:r>
          </a:p>
          <a:p>
            <a:r>
              <a:rPr lang="en-US" dirty="0"/>
              <a:t>VBZ</a:t>
            </a:r>
          </a:p>
          <a:p>
            <a:r>
              <a:rPr lang="en-US" dirty="0"/>
              <a:t>WDT</a:t>
            </a:r>
          </a:p>
          <a:p>
            <a:r>
              <a:rPr lang="en-US" dirty="0"/>
              <a:t>WP</a:t>
            </a:r>
          </a:p>
          <a:p>
            <a:r>
              <a:rPr lang="en-US" dirty="0"/>
              <a:t>WP$</a:t>
            </a:r>
          </a:p>
          <a:p>
            <a:r>
              <a:rPr lang="en-US" dirty="0"/>
              <a:t>WRB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+mj-lt"/>
                  </a:rPr>
                  <a:t>For POS tagging a sentence of length T = 5, and number of states (tags) = 45</a:t>
                </a: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85" y="3256886"/>
                <a:ext cx="7832915" cy="1299779"/>
              </a:xfrm>
              <a:prstGeom prst="rect">
                <a:avLst/>
              </a:prstGeom>
              <a:blipFill rotWithShape="0">
                <a:blip r:embed="rId3"/>
                <a:stretch>
                  <a:fillRect l="-1401" t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5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11441" cy="4859866"/>
          </a:xfrm>
        </p:spPr>
        <p:txBody>
          <a:bodyPr>
            <a:noAutofit/>
          </a:bodyPr>
          <a:lstStyle/>
          <a:p>
            <a:r>
              <a:rPr lang="en-US" sz="2600" dirty="0">
                <a:latin typeface="+mj-lt"/>
              </a:rPr>
              <a:t>Coined by Richard Bellman in 1940s</a:t>
            </a:r>
          </a:p>
          <a:p>
            <a:pPr marL="384048" lvl="2" indent="0">
              <a:buNone/>
            </a:pPr>
            <a:r>
              <a:rPr lang="en-US" sz="1600" dirty="0">
                <a:latin typeface="+mj-lt"/>
              </a:rPr>
              <a:t>“My boss, Secretary of Defense, actually had a pathological fear and hatred of the word ‘research’</a:t>
            </a:r>
            <a:r>
              <a:rPr lang="en-US" sz="1600" i="1" dirty="0">
                <a:latin typeface="+mj-lt"/>
              </a:rPr>
              <a:t>. Dynamic</a:t>
            </a:r>
            <a:r>
              <a:rPr lang="en-US" sz="1600" dirty="0">
                <a:latin typeface="+mj-lt"/>
              </a:rPr>
              <a:t> has a very interesting property as an adjective, and that it's impossible to use the word dynamic in a pejorative sense. Try thinking of some combination that will possibly give it a pejorative meaning. It's impossible!”</a:t>
            </a:r>
          </a:p>
          <a:p>
            <a:pPr marL="384048" lvl="2" indent="0">
              <a:buNone/>
            </a:pPr>
            <a:endParaRPr lang="en-US" sz="1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Method for solving complex problems by breaking them down into simpler sub-problems and storing their solutions</a:t>
            </a:r>
          </a:p>
          <a:p>
            <a:r>
              <a:rPr lang="en-US" sz="2600" dirty="0">
                <a:latin typeface="+mj-lt"/>
              </a:rPr>
              <a:t>Technique of storing solutions to sub-problems instead of recomputing them is called “</a:t>
            </a:r>
            <a:r>
              <a:rPr lang="en-US" sz="2600" b="1" dirty="0" err="1">
                <a:latin typeface="+mj-lt"/>
              </a:rPr>
              <a:t>memoization</a:t>
            </a:r>
            <a:r>
              <a:rPr lang="en-US" sz="2600" dirty="0">
                <a:latin typeface="+mj-lt"/>
              </a:rPr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Fibonacci Series</a:t>
            </a:r>
          </a:p>
          <a:p>
            <a:pPr marL="0" indent="0" algn="ctr">
              <a:buNone/>
            </a:pPr>
            <a:r>
              <a:rPr lang="is-IS" dirty="0">
                <a:latin typeface="+mj-lt"/>
              </a:rPr>
              <a:t>fib(n) = fib(n − 1) + fib(n − 2)</a:t>
            </a:r>
          </a:p>
          <a:p>
            <a:pPr lvl="1"/>
            <a:endParaRPr lang="is-IS" dirty="0">
              <a:latin typeface="+mj-lt"/>
            </a:endParaRPr>
          </a:p>
          <a:p>
            <a:pPr>
              <a:buFont typeface="Wingdings" charset="2"/>
              <a:buChar char="§"/>
            </a:pPr>
            <a:r>
              <a:rPr lang="is-IS" dirty="0">
                <a:latin typeface="+mj-lt"/>
              </a:rPr>
              <a:t>fib(5)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fib(4) + fib(3)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(fib(3) + fib(2)) + (fib(2)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((fib(2) + fib(1)) + (fib(1) + fib(0))) + ((fib(1) + fib(0)) + fib(1))</a:t>
            </a:r>
          </a:p>
          <a:p>
            <a:pPr>
              <a:buFont typeface="Wingdings" charset="2"/>
              <a:buChar char="Ø"/>
            </a:pPr>
            <a:r>
              <a:rPr lang="is-IS" dirty="0">
                <a:latin typeface="+mj-lt"/>
              </a:rPr>
              <a:t>(((fib(1) + fib(0)) + fib(1)) + (fib(1) + fib(0))) + ((fib(1) + fib(0)) + fib(1))</a:t>
            </a:r>
          </a:p>
          <a:p>
            <a:pPr>
              <a:buFont typeface="Wingdings" charset="2"/>
              <a:buChar char="Ø"/>
            </a:pPr>
            <a:endParaRPr lang="is-IS" dirty="0">
              <a:latin typeface="+mj-lt"/>
            </a:endParaRPr>
          </a:p>
          <a:p>
            <a:pPr marL="0" indent="0">
              <a:buNone/>
            </a:pPr>
            <a:r>
              <a:rPr lang="is-IS" dirty="0">
                <a:latin typeface="+mj-lt"/>
              </a:rPr>
              <a:t>Instead of calling fib(3) multiple times, we should store it and lookup instead of recomputing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98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8402953" cy="4358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1128" y="2438400"/>
                <a:ext cx="7667139" cy="36933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>
                    <a:latin typeface="+mj-lt"/>
                  </a:rPr>
                  <a:t>The complexity of the Viterbi algorithm for this HMM is O(T * N</a:t>
                </a:r>
                <a:r>
                  <a:rPr lang="en-US" sz="2600" baseline="30000" dirty="0">
                    <a:latin typeface="+mj-lt"/>
                  </a:rPr>
                  <a:t>2</a:t>
                </a:r>
                <a:r>
                  <a:rPr lang="en-US" sz="2600" dirty="0">
                    <a:latin typeface="+mj-lt"/>
                  </a:rPr>
                  <a:t>).  </a:t>
                </a:r>
              </a:p>
              <a:p>
                <a:r>
                  <a:rPr lang="en-US" sz="2600" dirty="0">
                    <a:latin typeface="+mj-lt"/>
                  </a:rPr>
                  <a:t>So POS tagging a sentence of length T = 5 with N = 45 states (tags) goes from:</a:t>
                </a:r>
              </a:p>
              <a:p>
                <a:r>
                  <a:rPr lang="en-US" sz="2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600" i="1">
                        <a:latin typeface="Cambria Math" charset="0"/>
                      </a:rPr>
                      <m:t>=</m:t>
                    </m:r>
                    <m:r>
                      <a:rPr lang="uk-UA" sz="2600" i="1">
                        <a:latin typeface="Cambria Math" charset="0"/>
                      </a:rPr>
                      <m:t>60,466,176</m:t>
                    </m:r>
                  </m:oMath>
                </a14:m>
                <a:endParaRPr lang="en-US" sz="2600" dirty="0"/>
              </a:p>
              <a:p>
                <a:endParaRPr lang="en-US" sz="2600" dirty="0">
                  <a:latin typeface="+mj-lt"/>
                </a:endParaRPr>
              </a:p>
              <a:p>
                <a:r>
                  <a:rPr lang="en-US" sz="2600" dirty="0">
                    <a:latin typeface="+mj-lt"/>
                  </a:rPr>
                  <a:t>to</a:t>
                </a:r>
                <a:r>
                  <a:rPr lang="en-US" sz="2600" dirty="0"/>
                  <a:t> computations</a:t>
                </a:r>
              </a:p>
              <a:p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</a:rPr>
                      <m:t>T</m:t>
                    </m:r>
                    <m:r>
                      <a:rPr lang="en-US" sz="2600" b="0" i="0" smtClean="0">
                        <a:latin typeface="Cambria Math" charset="0"/>
                      </a:rPr>
                      <m:t> 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600" b="0" i="1">
                        <a:latin typeface="Cambria Math" charset="0"/>
                      </a:rPr>
                      <m:t>=</m:t>
                    </m:r>
                    <m:r>
                      <a:rPr lang="is-IS" sz="2600" i="1">
                        <a:latin typeface="Cambria Math" charset="0"/>
                      </a:rPr>
                      <m:t>10,125</m:t>
                    </m:r>
                  </m:oMath>
                </a14:m>
                <a:r>
                  <a:rPr lang="en-US" sz="2600" dirty="0"/>
                  <a:t> computations!</a:t>
                </a:r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28" y="2438400"/>
                <a:ext cx="7667139" cy="3693319"/>
              </a:xfrm>
              <a:prstGeom prst="rect">
                <a:avLst/>
              </a:prstGeom>
              <a:blipFill>
                <a:blip r:embed="rId4"/>
                <a:stretch>
                  <a:fillRect l="-132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861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Lattice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3" y="1905000"/>
            <a:ext cx="7888574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5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Trigram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 far, we had a bigram assumption.  The probability of a tag depends only on previous tag, not the whole tag sequence.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842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Trigram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 far, we had a bigram assumption.  The probability of a tag depends only on previous tag, not the whole tag sequence.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could extend it to a trigram model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164" y="2667000"/>
                <a:ext cx="2488053" cy="8712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</m:nary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75" y="4268047"/>
                <a:ext cx="2956835" cy="871264"/>
              </a:xfrm>
              <a:prstGeom prst="rect">
                <a:avLst/>
              </a:prstGeom>
              <a:blipFill>
                <a:blip r:embed="rId4"/>
                <a:stretch>
                  <a:fillRect t="-95652" b="-149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15570" y="4130437"/>
            <a:ext cx="7712859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The complexity of the trigram HMM increases from </a:t>
            </a:r>
            <a:r>
              <a:rPr lang="mr-IN" sz="2800" i="1" dirty="0" err="1"/>
              <a:t>O</a:t>
            </a:r>
            <a:r>
              <a:rPr lang="mr-IN" sz="2800" dirty="0"/>
              <a:t>(</a:t>
            </a:r>
            <a:r>
              <a:rPr lang="mr-IN" sz="2800" i="1" dirty="0"/>
              <a:t>N</a:t>
            </a:r>
            <a:r>
              <a:rPr lang="mr-IN" sz="2800" baseline="30000" dirty="0"/>
              <a:t>2</a:t>
            </a:r>
            <a:r>
              <a:rPr lang="mr-IN" sz="2800" i="1" dirty="0"/>
              <a:t>T</a:t>
            </a:r>
            <a:r>
              <a:rPr lang="mr-IN" sz="2800" dirty="0"/>
              <a:t>) </a:t>
            </a:r>
            <a:r>
              <a:rPr lang="en-US" sz="2800" dirty="0"/>
              <a:t>to </a:t>
            </a:r>
            <a:r>
              <a:rPr lang="mr-IN" sz="2800" i="1" dirty="0" err="1"/>
              <a:t>O</a:t>
            </a:r>
            <a:r>
              <a:rPr lang="mr-IN" sz="2800" dirty="0"/>
              <a:t>(</a:t>
            </a:r>
            <a:r>
              <a:rPr lang="mr-IN" sz="2800" i="1" dirty="0" err="1"/>
              <a:t>N</a:t>
            </a:r>
            <a:r>
              <a:rPr lang="en-US" sz="2800" baseline="30000" dirty="0"/>
              <a:t>3</a:t>
            </a:r>
            <a:r>
              <a:rPr lang="mr-IN" sz="2800" i="1" dirty="0" err="1"/>
              <a:t>T</a:t>
            </a:r>
            <a:r>
              <a:rPr lang="mr-IN" sz="2800" dirty="0"/>
              <a:t>)</a:t>
            </a:r>
            <a:r>
              <a:rPr lang="en-US" sz="2600" dirty="0">
                <a:latin typeface="+mj-lt"/>
              </a:rPr>
              <a:t>.  The number of states (N) gets larger since we have to compare every pair of 45 tags, instead of just each tag, so we have </a:t>
            </a:r>
            <a:r>
              <a:rPr lang="fi-FI" sz="2800" dirty="0"/>
              <a:t>45</a:t>
            </a:r>
            <a:r>
              <a:rPr lang="fi-FI" sz="2800" baseline="30000" dirty="0"/>
              <a:t>3</a:t>
            </a:r>
            <a:r>
              <a:rPr lang="fi-FI" sz="2800" dirty="0"/>
              <a:t> = </a:t>
            </a:r>
            <a:r>
              <a:rPr lang="fi-FI" sz="2800" b="1" dirty="0"/>
              <a:t>91,125 </a:t>
            </a:r>
            <a:r>
              <a:rPr lang="fi-FI" sz="2800" b="1" dirty="0" err="1"/>
              <a:t>computations</a:t>
            </a:r>
            <a:r>
              <a:rPr lang="fi-FI" sz="2800" b="1" dirty="0"/>
              <a:t> per </a:t>
            </a:r>
            <a:r>
              <a:rPr lang="fi-FI" sz="2800" b="1" dirty="0" err="1"/>
              <a:t>column</a:t>
            </a:r>
            <a:r>
              <a:rPr lang="fi-FI" sz="2800" b="1" dirty="0"/>
              <a:t>.</a:t>
            </a:r>
            <a:r>
              <a:rPr lang="en-US" sz="2800" dirty="0"/>
              <a:t> </a:t>
            </a:r>
            <a:endParaRPr lang="fi-FI" sz="2800" b="1" dirty="0"/>
          </a:p>
          <a:p>
            <a:r>
              <a:rPr lang="en-US" sz="2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9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1676400"/>
            <a:ext cx="7467600" cy="4672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616387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53966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One common solution to the complexity problem is the use of </a:t>
            </a:r>
            <a:r>
              <a:rPr lang="en-US" sz="2600" b="1" dirty="0"/>
              <a:t>beam search decoding</a:t>
            </a:r>
            <a:r>
              <a:rPr lang="en-US" sz="2600" dirty="0"/>
              <a:t>. Instead of keeping the entire column of states at each </a:t>
            </a:r>
            <a:r>
              <a:rPr lang="en-US" sz="2800" dirty="0"/>
              <a:t>time point </a:t>
            </a:r>
            <a:r>
              <a:rPr lang="en-US" sz="2800" i="1" dirty="0"/>
              <a:t>t</a:t>
            </a:r>
            <a:r>
              <a:rPr lang="en-US" sz="2800" dirty="0"/>
              <a:t>, beam search just keeps the best few hypothesis. </a:t>
            </a:r>
          </a:p>
          <a:p>
            <a:r>
              <a:rPr lang="en-US" sz="2800" dirty="0"/>
              <a:t>At time </a:t>
            </a:r>
            <a:r>
              <a:rPr lang="en-US" sz="2800" i="1" dirty="0"/>
              <a:t>t </a:t>
            </a:r>
            <a:r>
              <a:rPr lang="en-US" sz="2800" dirty="0"/>
              <a:t>this requires computing the Viterbi score for each of the </a:t>
            </a:r>
            <a:r>
              <a:rPr lang="en-US" sz="2800" i="1" dirty="0"/>
              <a:t>N </a:t>
            </a:r>
            <a:r>
              <a:rPr lang="en-US" sz="2800" dirty="0"/>
              <a:t>cells, sorting the scores, and </a:t>
            </a:r>
            <a:r>
              <a:rPr lang="en-US" sz="2800" b="1" dirty="0"/>
              <a:t>keeping only the best-scoring states</a:t>
            </a:r>
            <a:r>
              <a:rPr lang="en-US" sz="2800" dirty="0"/>
              <a:t>. The rest are pruned out and not continued forward to time </a:t>
            </a:r>
            <a:r>
              <a:rPr lang="en-US" sz="2800" i="1" dirty="0"/>
              <a:t>t</a:t>
            </a:r>
            <a:r>
              <a:rPr lang="en-US" sz="2800" dirty="0"/>
              <a:t>+1. </a:t>
            </a:r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83494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737361"/>
            <a:ext cx="8934755" cy="492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53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To achieve high accuracy with POS taggers, it is also important to have a good model for dealing with </a:t>
            </a:r>
            <a:r>
              <a:rPr lang="en-US" sz="2600" b="1" dirty="0"/>
              <a:t>unknown words</a:t>
            </a:r>
            <a:r>
              <a:rPr lang="en-US" sz="2600" dirty="0"/>
              <a:t>. </a:t>
            </a:r>
          </a:p>
          <a:p>
            <a:r>
              <a:rPr lang="en-US" sz="2600" dirty="0"/>
              <a:t>Proper names and acronyms are created very often, and even new common nouns and verbs enter the language at a surprising rate. </a:t>
            </a:r>
          </a:p>
        </p:txBody>
      </p:sp>
    </p:spTree>
    <p:extLst>
      <p:ext uri="{BB962C8B-B14F-4D97-AF65-F5344CB8AC3E}">
        <p14:creationId xmlns:p14="http://schemas.microsoft.com/office/powerpoint/2010/main" val="949231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One useful feature for distinguishing parts of speech is </a:t>
            </a:r>
            <a:r>
              <a:rPr lang="en-US" sz="2600" b="1" dirty="0"/>
              <a:t>word shape </a:t>
            </a:r>
            <a:r>
              <a:rPr lang="en-US" sz="2600" dirty="0"/>
              <a:t>(proper nouns start with a capital).  </a:t>
            </a:r>
          </a:p>
          <a:p>
            <a:r>
              <a:rPr lang="en-US" sz="2600" dirty="0"/>
              <a:t>The strongest feature is </a:t>
            </a:r>
            <a:r>
              <a:rPr lang="en-US" sz="2600" b="1" dirty="0"/>
              <a:t>morphology</a:t>
            </a:r>
            <a:r>
              <a:rPr lang="en-US" sz="2600" dirty="0"/>
              <a:t>.  </a:t>
            </a:r>
          </a:p>
          <a:p>
            <a:r>
              <a:rPr lang="en-US" sz="2600" dirty="0"/>
              <a:t>Words that end in </a:t>
            </a:r>
          </a:p>
          <a:p>
            <a:pPr lvl="1"/>
            <a:r>
              <a:rPr lang="en-US" sz="2400" b="1" dirty="0"/>
              <a:t>-s </a:t>
            </a:r>
            <a:r>
              <a:rPr lang="en-US" sz="2400" dirty="0"/>
              <a:t>tend to be </a:t>
            </a:r>
            <a:r>
              <a:rPr lang="en-US" sz="2400" b="1" dirty="0"/>
              <a:t>plural nouns (NNS)</a:t>
            </a:r>
          </a:p>
          <a:p>
            <a:pPr lvl="1"/>
            <a:r>
              <a:rPr lang="en-US" sz="2400" b="1" dirty="0"/>
              <a:t>-</a:t>
            </a:r>
            <a:r>
              <a:rPr lang="en-US" sz="2400" b="1" dirty="0" err="1"/>
              <a:t>ed</a:t>
            </a:r>
            <a:r>
              <a:rPr lang="en-US" sz="2400" b="1" dirty="0"/>
              <a:t> </a:t>
            </a:r>
            <a:r>
              <a:rPr lang="en-US" sz="2400" dirty="0"/>
              <a:t>tend to be </a:t>
            </a:r>
            <a:r>
              <a:rPr lang="en-US" sz="2400" b="1" dirty="0"/>
              <a:t>past participles (VBN)</a:t>
            </a:r>
          </a:p>
          <a:p>
            <a:pPr lvl="1"/>
            <a:r>
              <a:rPr lang="en-US" sz="2400" b="1" dirty="0"/>
              <a:t>-able </a:t>
            </a:r>
            <a:r>
              <a:rPr lang="en-US" sz="2400" dirty="0"/>
              <a:t>tend to be </a:t>
            </a:r>
            <a:r>
              <a:rPr lang="en-US" sz="2400" b="1" dirty="0"/>
              <a:t>adjectives (JJ) </a:t>
            </a:r>
            <a:endParaRPr lang="en-US" sz="2400" dirty="0"/>
          </a:p>
          <a:p>
            <a:pPr lvl="1"/>
            <a:r>
              <a:rPr lang="en-US" sz="2400" dirty="0"/>
              <a:t>and so on</a:t>
            </a:r>
          </a:p>
        </p:txBody>
      </p:sp>
    </p:spTree>
    <p:extLst>
      <p:ext uri="{BB962C8B-B14F-4D97-AF65-F5344CB8AC3E}">
        <p14:creationId xmlns:p14="http://schemas.microsoft.com/office/powerpoint/2010/main" val="347037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suffix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Store the final letter sequence (suffixes) for up to 10 letters.</a:t>
            </a:r>
          </a:p>
          <a:p>
            <a:r>
              <a:rPr lang="en-US" sz="2600" dirty="0"/>
              <a:t>For each such sequence, record the probability of the tag that it was associated with during training.</a:t>
            </a:r>
          </a:p>
          <a:p>
            <a:r>
              <a:rPr lang="en-US" sz="2600" dirty="0"/>
              <a:t>Use back-off to smooth these probabilities for. Successively shorter sequences.</a:t>
            </a:r>
          </a:p>
          <a:p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22959" y="4976542"/>
            <a:ext cx="7693904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600" dirty="0"/>
              <a:t>Trigram HMM with unknown word handling:	96.7%</a:t>
            </a:r>
          </a:p>
          <a:p>
            <a:r>
              <a:rPr lang="en-US" sz="2600" dirty="0"/>
              <a:t>State-of-the-art neural network POS tagging:	97%</a:t>
            </a:r>
          </a:p>
        </p:txBody>
      </p:sp>
    </p:spTree>
    <p:extLst>
      <p:ext uri="{BB962C8B-B14F-4D97-AF65-F5344CB8AC3E}">
        <p14:creationId xmlns:p14="http://schemas.microsoft.com/office/powerpoint/2010/main" val="696780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Entropy Markov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Could we add features like word shape and suffixes directly into the model in a clean way?  We had this for classification with </a:t>
            </a:r>
            <a:r>
              <a:rPr lang="en-US" sz="2600" b="1" dirty="0"/>
              <a:t>logistic regression</a:t>
            </a:r>
            <a:r>
              <a:rPr lang="en-US" sz="2600" dirty="0"/>
              <a:t>. But it’s not a sequence model, since it assigns a class to a single observation.</a:t>
            </a:r>
          </a:p>
          <a:p>
            <a:r>
              <a:rPr lang="en-US" sz="2600" dirty="0"/>
              <a:t>We can turn it into a </a:t>
            </a:r>
            <a:r>
              <a:rPr lang="en-US" sz="2600" b="1" dirty="0"/>
              <a:t>discriminative sequence model </a:t>
            </a:r>
            <a:r>
              <a:rPr lang="en-US" sz="2600" dirty="0"/>
              <a:t>by running it on successive words, using the class assigned to the prior word as a feature in the classification of the next word.  This is called a Maximum Entropy Markov Model </a:t>
            </a:r>
            <a:r>
              <a:rPr lang="en-US" sz="2600" b="1" dirty="0"/>
              <a:t>(MEMM).</a:t>
            </a: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88487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MEMMs v HMMs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840" y="210312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3285" y="4130435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BD337D-C2E3-1B40-A1BB-A75A34A38FF5}"/>
                  </a:ext>
                </a:extLst>
              </p:cNvPr>
              <p:cNvSpPr txBox="1"/>
              <p:nvPr/>
            </p:nvSpPr>
            <p:spPr>
              <a:xfrm>
                <a:off x="2129649" y="2095901"/>
                <a:ext cx="6008511" cy="1682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𝑤𝑜𝑟𝑑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BD337D-C2E3-1B40-A1BB-A75A34A38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649" y="2095901"/>
                <a:ext cx="6008511" cy="1682768"/>
              </a:xfrm>
              <a:prstGeom prst="rect">
                <a:avLst/>
              </a:prstGeom>
              <a:blipFill>
                <a:blip r:embed="rId3"/>
                <a:stretch>
                  <a:fillRect l="-2326" t="-10448" b="-88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4AD155-24FF-F141-8CB2-20940411C519}"/>
                  </a:ext>
                </a:extLst>
              </p:cNvPr>
              <p:cNvSpPr txBox="1"/>
              <p:nvPr/>
            </p:nvSpPr>
            <p:spPr>
              <a:xfrm>
                <a:off x="2129649" y="4130435"/>
                <a:ext cx="6008511" cy="1221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nary>
                        <m:naryPr>
                          <m:chr m:val="∏"/>
                          <m:supHide m:val="on"/>
                          <m:ctrlPr>
                            <a:rPr lang="is-I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nary>
                      <m:r>
                        <a:rPr lang="en-US" sz="2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4AD155-24FF-F141-8CB2-20940411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649" y="4130435"/>
                <a:ext cx="6008511" cy="1221104"/>
              </a:xfrm>
              <a:prstGeom prst="rect">
                <a:avLst/>
              </a:prstGeom>
              <a:blipFill>
                <a:blip r:embed="rId4"/>
                <a:stretch>
                  <a:fillRect l="-2326" t="-50515" b="-123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931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MEMMs v HMMs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34160" y="2865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160" y="1918454"/>
            <a:ext cx="6517558" cy="4231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015" y="2116574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HMM: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462" y="438554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MEMM:</a:t>
            </a:r>
          </a:p>
        </p:txBody>
      </p:sp>
    </p:spTree>
    <p:extLst>
      <p:ext uri="{BB962C8B-B14F-4D97-AF65-F5344CB8AC3E}">
        <p14:creationId xmlns:p14="http://schemas.microsoft.com/office/powerpoint/2010/main" val="1084088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in a MEMM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We can build MEMMs that don’t just condition on </a:t>
            </a:r>
            <a:r>
              <a:rPr lang="en-US" sz="2600" dirty="0" err="1"/>
              <a:t>w</a:t>
            </a:r>
            <a:r>
              <a:rPr lang="en-US" sz="2600" baseline="-25000" dirty="0" err="1"/>
              <a:t>i</a:t>
            </a:r>
            <a:r>
              <a:rPr lang="en-US" sz="2600" dirty="0"/>
              <a:t> and t</a:t>
            </a:r>
            <a:r>
              <a:rPr lang="en-US" sz="2600" baseline="-25000" dirty="0"/>
              <a:t>i-1</a:t>
            </a:r>
            <a:r>
              <a:rPr lang="en-US" sz="2600" dirty="0"/>
              <a:t>.  It is easy to incorporate lots of features in a discriminative sequence model.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367194"/>
            <a:ext cx="8220529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207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basic MEMM part-of-speech tagger conditions on the observation word it- self, neighboring words, and previous tags, and various combinations, using feature templates like the following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Janet/NNP will/MD back/VB the/DT bill/NN</a:t>
            </a:r>
            <a:r>
              <a:rPr lang="en-US" dirty="0"/>
              <a:t>, when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is the word </a:t>
            </a:r>
            <a:r>
              <a:rPr lang="en-US" i="1" dirty="0"/>
              <a:t>back 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82791-5ED5-A84B-AB39-ABE3DF28FF75}"/>
                  </a:ext>
                </a:extLst>
              </p:cNvPr>
              <p:cNvSpPr txBox="1"/>
              <p:nvPr/>
            </p:nvSpPr>
            <p:spPr>
              <a:xfrm>
                <a:off x="822959" y="2895600"/>
                <a:ext cx="64347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en-US" dirty="0"/>
              </a:p>
              <a:p>
                <a:pPr algn="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&gt;,&lt;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&gt;, 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82791-5ED5-A84B-AB39-ABE3DF28F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" y="2895600"/>
                <a:ext cx="6434775" cy="923330"/>
              </a:xfrm>
              <a:prstGeom prst="rect">
                <a:avLst/>
              </a:prstGeom>
              <a:blipFill>
                <a:blip r:embed="rId2"/>
                <a:stretch>
                  <a:fillRect t="-2740" r="-394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A244971-00C7-BB40-B74D-DB5CBEAB7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05491"/>
                  </p:ext>
                </p:extLst>
              </p:nvPr>
            </p:nvGraphicFramePr>
            <p:xfrm>
              <a:off x="2971800" y="4541520"/>
              <a:ext cx="3352799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24188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−2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𝐽𝑎𝑛𝑒𝑡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𝑤𝑖𝑙𝑙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𝑏𝑖𝑙𝑙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𝑀𝐷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−1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𝑀𝐷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𝑁𝑁𝑃</m:t>
                              </m:r>
                            </m:oMath>
                          </a14:m>
                          <a:endParaRPr lang="en-US" sz="13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24188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𝑏𝑎𝑐𝑘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</m:oMath>
                          </a14:m>
                          <a:r>
                            <a:rPr lang="en-US" sz="13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A244971-00C7-BB40-B74D-DB5CBEAB7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6905491"/>
                  </p:ext>
                </p:extLst>
              </p:nvPr>
            </p:nvGraphicFramePr>
            <p:xfrm>
              <a:off x="2971800" y="4541520"/>
              <a:ext cx="3352799" cy="231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b="-7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100000" b="-6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200000" b="-5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300000" b="-4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418182" b="-3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495652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595652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2895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9" t="-695652" b="-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452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Generation with an RNN LM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874" y="1738848"/>
            <a:ext cx="7083726" cy="41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6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unknown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D7E1E3-827F-F44A-9FE6-AD8C0DADDB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141850"/>
                  </p:ext>
                </p:extLst>
              </p:nvPr>
            </p:nvGraphicFramePr>
            <p:xfrm>
              <a:off x="1051560" y="1981200"/>
              <a:ext cx="7086600" cy="3962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66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254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 particular prefix (from all prefixes of length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≤4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1334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 particular suffix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(from all suffixes of length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≤4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contains a number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an upper-case letter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contains a hyphen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is all upper case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word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shape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short word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shape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 is upper case and has a digit and a dash (like </a:t>
                          </a:r>
                          <a:r>
                            <a:rPr lang="en-US" sz="2000" b="0" i="1" dirty="0">
                              <a:solidFill>
                                <a:schemeClr val="tx1"/>
                              </a:solidFill>
                            </a:rPr>
                            <a:t>CFC-12</a:t>
                          </a:r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 is upper case and followed within 3 words by Co., Inc.,</a:t>
                          </a:r>
                          <a:r>
                            <a:rPr lang="en-US" sz="2000" b="0" baseline="0" dirty="0">
                              <a:solidFill>
                                <a:schemeClr val="tx1"/>
                              </a:solidFill>
                            </a:rPr>
                            <a:t> etc.</a:t>
                          </a:r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BD7E1E3-827F-F44A-9FE6-AD8C0DADDB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141850"/>
                  </p:ext>
                </p:extLst>
              </p:nvPr>
            </p:nvGraphicFramePr>
            <p:xfrm>
              <a:off x="1051560" y="1981200"/>
              <a:ext cx="7086600" cy="39627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866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9677" r="-179" b="-9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106250" r="-179" b="-8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212903" r="-179" b="-7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312903" r="-179" b="-6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412903" r="-179" b="-5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496875" r="-179" b="-4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64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616129" r="-179" b="-3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64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716129" r="-179" b="-2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790625" r="-179" b="-1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79" t="-919355" r="-179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38245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</a:t>
            </a:r>
            <a:r>
              <a:rPr lang="en-US" i="1" dirty="0"/>
              <a:t>well-dressed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33A7374-3B96-1349-9447-A679C46244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3905029"/>
                  </p:ext>
                </p:extLst>
              </p:nvPr>
            </p:nvGraphicFramePr>
            <p:xfrm>
              <a:off x="2346960" y="1828800"/>
              <a:ext cx="4495800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958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254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e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el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prefix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𝑤𝑒𝑙𝑙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𝑠𝑠𝑒𝑑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𝑠𝑒𝑑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suffix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h𝑦𝑝h𝑒𝑛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𝑜𝑟𝑑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𝑠h𝑎𝑝𝑒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𝑥𝑥𝑥𝑥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𝑥𝑥𝑥𝑥𝑥𝑥𝑥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  <a:tr h="39254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𝑠h𝑜𝑟𝑡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𝑤𝑜𝑟𝑑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𝑠h𝑎𝑝𝑒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EDD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3456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33A7374-3B96-1349-9447-A679C46244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3905029"/>
                  </p:ext>
                </p:extLst>
              </p:nvPr>
            </p:nvGraphicFramePr>
            <p:xfrm>
              <a:off x="2346960" y="1828800"/>
              <a:ext cx="4495800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95800">
                      <a:extLst>
                        <a:ext uri="{9D8B030D-6E8A-4147-A177-3AD203B41FA5}">
                          <a16:colId xmlns:a16="http://schemas.microsoft.com/office/drawing/2014/main" val="344019955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3226" r="-282" b="-10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705141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100000" r="-282" b="-8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53299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206452" r="-282" b="-8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57664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306452" r="-282" b="-7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08534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406452" r="-282" b="-6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00753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490625" r="-282" b="-5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17755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609677" r="-282" b="-4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11975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709677" r="-282" b="-3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271381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809677" r="-282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258506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881250" r="-282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98782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2" t="-1012903" r="-282" b="-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23456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50873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1762-19B0-7B40-9261-97CCA834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E9978-F630-E746-8BC5-B11C7E5733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some cases, it can be extremely helpful to use information about future tags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 when deciding the tag for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Consider the example: </a:t>
                </a:r>
                <a:r>
                  <a:rPr lang="en-US" sz="2500" dirty="0">
                    <a:solidFill>
                      <a:schemeClr val="accent1">
                        <a:lumMod val="75000"/>
                      </a:schemeClr>
                    </a:solidFill>
                  </a:rPr>
                  <a:t>“</a:t>
                </a:r>
                <a:r>
                  <a:rPr lang="en-US" sz="2500" b="1" dirty="0">
                    <a:solidFill>
                      <a:schemeClr val="accent1">
                        <a:lumMod val="75000"/>
                      </a:schemeClr>
                    </a:solidFill>
                  </a:rPr>
                  <a:t>will/? </a:t>
                </a:r>
                <a:r>
                  <a:rPr lang="en-US" sz="2500" dirty="0">
                    <a:solidFill>
                      <a:schemeClr val="accent1">
                        <a:lumMod val="75000"/>
                      </a:schemeClr>
                    </a:solidFill>
                  </a:rPr>
                  <a:t>to/TO fight/VB” </a:t>
                </a:r>
              </a:p>
              <a:p>
                <a:r>
                  <a:rPr lang="en-US" dirty="0"/>
                  <a:t>If we knew the tags for the remaining words, we can recall that the tag TO is often preceded by NN, but rarely by modals (MD)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/>
                  <a:t>  will/NN</a:t>
                </a:r>
              </a:p>
              <a:p>
                <a:r>
                  <a:rPr lang="en-US" dirty="0"/>
                  <a:t>However, the previous transition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&gt;)</m:t>
                    </m:r>
                  </m:oMath>
                </a14:m>
                <a:r>
                  <a:rPr lang="en-US" dirty="0"/>
                  <a:t>  strongly prefers the modal (MD) and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regardless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𝑤𝑖𝑙𝑙</m:t>
                        </m:r>
                      </m:sub>
                    </m:sSub>
                  </m:oMath>
                </a14:m>
                <a:r>
                  <a:rPr lang="en-US" dirty="0"/>
                  <a:t> , the model cannot make use of the transition probability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/>
                  <a:t>  will/MD</a:t>
                </a:r>
                <a:endParaRPr lang="en-US" dirty="0"/>
              </a:p>
              <a:p>
                <a:r>
                  <a:rPr lang="en-US" dirty="0"/>
                  <a:t>Bidirectionality can be implemented through the use of a </a:t>
                </a:r>
                <a:r>
                  <a:rPr lang="en-US" b="1" dirty="0"/>
                  <a:t>conditional random field (CRF)</a:t>
                </a:r>
                <a:r>
                  <a:rPr lang="en-US" dirty="0"/>
                  <a:t>, which instead of computing a probability for each tag at each step, computed log-linear functions over a set of relevant features. Unlike MEMM, these might include output features of words in future time steps.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E9978-F630-E746-8BC5-B11C7E5733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478866"/>
              </a:xfrm>
              <a:blipFill>
                <a:blip r:embed="rId2"/>
                <a:stretch>
                  <a:fillRect l="-672" t="-1412" r="-1849" b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003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1969-5F6A-0B42-ADD7-8DC2B4C0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863840" cy="1450757"/>
          </a:xfrm>
        </p:spPr>
        <p:txBody>
          <a:bodyPr/>
          <a:lstStyle/>
          <a:p>
            <a:r>
              <a:rPr lang="en-US" dirty="0"/>
              <a:t>Morphologically Rich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5E02-345A-8940-BF40-5DD62CFD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793066"/>
          </a:xfrm>
        </p:spPr>
        <p:txBody>
          <a:bodyPr>
            <a:normAutofit/>
          </a:bodyPr>
          <a:lstStyle/>
          <a:p>
            <a:r>
              <a:rPr lang="en-US" dirty="0"/>
              <a:t>Both morphologically rich and highly inflectional languages are challenging since they have a large vocabulary: a 250,000 word token corpus of Hungarian has </a:t>
            </a:r>
            <a:r>
              <a:rPr lang="en-US" b="1" dirty="0"/>
              <a:t>more than twice as many word types </a:t>
            </a:r>
            <a:r>
              <a:rPr lang="en-US" dirty="0"/>
              <a:t>as a similarly sized corpus of English.</a:t>
            </a:r>
          </a:p>
          <a:p>
            <a:pPr marL="0" indent="0">
              <a:buNone/>
            </a:pPr>
            <a:r>
              <a:rPr lang="en-US" dirty="0"/>
              <a:t>For these languages, POS taggers need to label words with case and gender information  as well, resulting in </a:t>
            </a:r>
            <a:r>
              <a:rPr lang="en-US" b="1" dirty="0"/>
              <a:t>novel </a:t>
            </a:r>
            <a:r>
              <a:rPr lang="en-US" b="1" dirty="0" err="1"/>
              <a:t>tagsets</a:t>
            </a:r>
            <a:r>
              <a:rPr lang="en-US" b="1" dirty="0"/>
              <a:t> in the form of sequences of morphological tags</a:t>
            </a:r>
            <a:r>
              <a:rPr lang="en-US" dirty="0"/>
              <a:t> rather than a single tag.</a:t>
            </a:r>
          </a:p>
          <a:p>
            <a:pPr marL="0" indent="0">
              <a:buNone/>
            </a:pPr>
            <a:r>
              <a:rPr lang="en-US" dirty="0"/>
              <a:t>Ex.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parmak</a:t>
            </a:r>
            <a:r>
              <a:rPr lang="en-US" b="1" dirty="0"/>
              <a:t> </a:t>
            </a:r>
            <a:r>
              <a:rPr lang="en-US" b="1" dirty="0" err="1"/>
              <a:t>izin</a:t>
            </a:r>
            <a:r>
              <a:rPr lang="en-US" b="1" dirty="0"/>
              <a:t> </a:t>
            </a:r>
            <a:r>
              <a:rPr lang="en-US" dirty="0" err="1"/>
              <a:t>kalmiş</a:t>
            </a:r>
            <a:r>
              <a:rPr lang="en-US" dirty="0"/>
              <a:t>   </a:t>
            </a:r>
            <a:r>
              <a:rPr lang="en-US" i="1" dirty="0"/>
              <a:t>(</a:t>
            </a:r>
            <a:r>
              <a:rPr lang="en-US" i="1" dirty="0" err="1"/>
              <a:t>iz</a:t>
            </a:r>
            <a:r>
              <a:rPr lang="en-US" i="1" dirty="0"/>
              <a:t> + Noun + A3sg + P2sg + Nom)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1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Sequences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539" y="2133600"/>
            <a:ext cx="7788641" cy="37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4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Classifiers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1905000"/>
            <a:ext cx="74199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17" y="1767487"/>
            <a:ext cx="7802685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7329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47311</TotalTime>
  <Words>6019</Words>
  <Application>Microsoft Macintosh PowerPoint</Application>
  <PresentationFormat>On-screen Show (4:3)</PresentationFormat>
  <Paragraphs>1054</Paragraphs>
  <Slides>63</Slides>
  <Notes>40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Calibri</vt:lpstr>
      <vt:lpstr>Calibri Light</vt:lpstr>
      <vt:lpstr>Cambria Math</vt:lpstr>
      <vt:lpstr>Times</vt:lpstr>
      <vt:lpstr>Times New Roman</vt:lpstr>
      <vt:lpstr>Wingdings</vt:lpstr>
      <vt:lpstr>Retrospect</vt:lpstr>
      <vt:lpstr>Schoolhouse Rock</vt:lpstr>
      <vt:lpstr>Reminders</vt:lpstr>
      <vt:lpstr>RNNs Wrap Up</vt:lpstr>
      <vt:lpstr>Recurrent Neural Language Models</vt:lpstr>
      <vt:lpstr>RNNs</vt:lpstr>
      <vt:lpstr>Generation with an RNN LM</vt:lpstr>
      <vt:lpstr>Tag Sequences</vt:lpstr>
      <vt:lpstr>Sequence Classifiers</vt:lpstr>
      <vt:lpstr>Bidirectional RNNs</vt:lpstr>
      <vt:lpstr>Bidirectional RNNs for sequence classification</vt:lpstr>
      <vt:lpstr>Current state of the art neural LMs</vt:lpstr>
      <vt:lpstr>Summary</vt:lpstr>
      <vt:lpstr>Part of Speech Tagging</vt:lpstr>
      <vt:lpstr>Ancient Greek tag set</vt:lpstr>
      <vt:lpstr>Schoolhouse Rock tag set</vt:lpstr>
      <vt:lpstr>Word classes</vt:lpstr>
      <vt:lpstr>Open classes</vt:lpstr>
      <vt:lpstr>Nouns</vt:lpstr>
      <vt:lpstr>Verbs</vt:lpstr>
      <vt:lpstr>Verbs</vt:lpstr>
      <vt:lpstr>Adjectives</vt:lpstr>
      <vt:lpstr>Adverb</vt:lpstr>
      <vt:lpstr>Closed Classes</vt:lpstr>
      <vt:lpstr>PowerPoint Presentation</vt:lpstr>
      <vt:lpstr>POS Tagging</vt:lpstr>
      <vt:lpstr>Some words have up to 6 tags</vt:lpstr>
      <vt:lpstr>Corpora with manual POS tags</vt:lpstr>
      <vt:lpstr>Most frequent class baseline</vt:lpstr>
      <vt:lpstr>How good is the baseline?</vt:lpstr>
      <vt:lpstr>Hidden Markov Models (HMMs)</vt:lpstr>
      <vt:lpstr>Sequence Models</vt:lpstr>
      <vt:lpstr>What is hidden?</vt:lpstr>
      <vt:lpstr>HMMs for tagging</vt:lpstr>
      <vt:lpstr>Simplifying Assumptions</vt:lpstr>
      <vt:lpstr>Simplifying Assumptions</vt:lpstr>
      <vt:lpstr>HMM Tagger Components </vt:lpstr>
      <vt:lpstr>HMM Tagger Components </vt:lpstr>
      <vt:lpstr>PowerPoint Presentation</vt:lpstr>
      <vt:lpstr>HMM decoding</vt:lpstr>
      <vt:lpstr>HMM decoding</vt:lpstr>
      <vt:lpstr>How many label sequences?</vt:lpstr>
      <vt:lpstr>How many label sequences?</vt:lpstr>
      <vt:lpstr>Dynamic Programming </vt:lpstr>
      <vt:lpstr>Dynamic Programming </vt:lpstr>
      <vt:lpstr>Viterbi Algorithm</vt:lpstr>
      <vt:lpstr>Viterbi Algorithm</vt:lpstr>
      <vt:lpstr>Viterbi Lattice</vt:lpstr>
      <vt:lpstr>Trigram HMMs</vt:lpstr>
      <vt:lpstr>Trigram HMMs</vt:lpstr>
      <vt:lpstr>Beam Search</vt:lpstr>
      <vt:lpstr>Beam Search</vt:lpstr>
      <vt:lpstr>Unknown words</vt:lpstr>
      <vt:lpstr>Unknown words</vt:lpstr>
      <vt:lpstr>Learning suffix model</vt:lpstr>
      <vt:lpstr>Maximum Entropy Markov Models</vt:lpstr>
      <vt:lpstr>MEMMs v HMMs</vt:lpstr>
      <vt:lpstr>MEMMs v HMMs</vt:lpstr>
      <vt:lpstr>Features in a MEMM</vt:lpstr>
      <vt:lpstr>Feature templates</vt:lpstr>
      <vt:lpstr>Features for unknown words</vt:lpstr>
      <vt:lpstr>Features for well-dressed</vt:lpstr>
      <vt:lpstr>Bidirectionality</vt:lpstr>
      <vt:lpstr>Morphologically Rich Languages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1974</cp:revision>
  <cp:lastPrinted>2019-03-11T19:00:46Z</cp:lastPrinted>
  <dcterms:created xsi:type="dcterms:W3CDTF">2009-06-12T17:14:38Z</dcterms:created>
  <dcterms:modified xsi:type="dcterms:W3CDTF">2020-02-24T18:09:13Z</dcterms:modified>
</cp:coreProperties>
</file>